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7" r:id="rId2"/>
    <p:sldId id="262" r:id="rId3"/>
    <p:sldId id="263" r:id="rId4"/>
    <p:sldId id="259" r:id="rId5"/>
    <p:sldId id="260" r:id="rId6"/>
    <p:sldId id="276" r:id="rId7"/>
    <p:sldId id="277" r:id="rId8"/>
    <p:sldId id="278" r:id="rId9"/>
    <p:sldId id="279" r:id="rId10"/>
    <p:sldId id="280" r:id="rId11"/>
    <p:sldId id="265" r:id="rId12"/>
    <p:sldId id="266" r:id="rId13"/>
    <p:sldId id="267" r:id="rId14"/>
    <p:sldId id="268" r:id="rId15"/>
    <p:sldId id="289" r:id="rId16"/>
    <p:sldId id="261" r:id="rId17"/>
    <p:sldId id="290" r:id="rId18"/>
    <p:sldId id="284" r:id="rId19"/>
    <p:sldId id="274" r:id="rId20"/>
    <p:sldId id="285" r:id="rId21"/>
    <p:sldId id="269" r:id="rId22"/>
    <p:sldId id="270" r:id="rId23"/>
    <p:sldId id="271" r:id="rId24"/>
    <p:sldId id="272" r:id="rId25"/>
    <p:sldId id="273" r:id="rId26"/>
    <p:sldId id="275" r:id="rId27"/>
    <p:sldId id="282" r:id="rId28"/>
    <p:sldId id="288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68" autoAdjust="0"/>
    <p:restoredTop sz="81172" autoAdjust="0"/>
  </p:normalViewPr>
  <p:slideViewPr>
    <p:cSldViewPr>
      <p:cViewPr>
        <p:scale>
          <a:sx n="70" d="100"/>
          <a:sy n="70" d="100"/>
        </p:scale>
        <p:origin x="1733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609653-3D15-4529-8F3F-D7706573339D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030562-BDE2-4111-A303-DD13BAD873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31543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53">
            <a:extLst>
              <a:ext uri="{FF2B5EF4-FFF2-40B4-BE49-F238E27FC236}">
                <a16:creationId xmlns:a16="http://schemas.microsoft.com/office/drawing/2014/main" id="{73B77343-7520-44E2-AD32-FFC1223D6A5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20483" name="Shape 154">
            <a:extLst>
              <a:ext uri="{FF2B5EF4-FFF2-40B4-BE49-F238E27FC236}">
                <a16:creationId xmlns:a16="http://schemas.microsoft.com/office/drawing/2014/main" id="{3DBCD2A4-B961-4EBC-AA9D-45DA5378970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484" name="Shape 155">
            <a:extLst>
              <a:ext uri="{FF2B5EF4-FFF2-40B4-BE49-F238E27FC236}">
                <a16:creationId xmlns:a16="http://schemas.microsoft.com/office/drawing/2014/main" id="{DB612EA6-F70A-4097-B2EF-521C7540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21245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13896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215900" indent="-2159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4EB673B-DABC-4DE4-8C5B-60D9215F0D3F}" type="slidenum"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24</a:t>
            </a:fld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3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3000"/>
              </a:lnSpc>
            </a:pPr>
            <a:fld id="{0C542BFD-ADCB-4375-A6E5-4EC22B789FEE}" type="slidenum">
              <a:rPr lang="ru-RU" sz="14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93000"/>
                </a:lnSpc>
              </a:pPr>
              <a:t>24</a:t>
            </a:fld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5" name="Text Box 3"/>
          <p:cNvSpPr txBox="1">
            <a:spLocks noChangeArrowheads="1"/>
          </p:cNvSpPr>
          <p:nvPr/>
        </p:nvSpPr>
        <p:spPr bwMode="auto">
          <a:xfrm>
            <a:off x="914400" y="4341813"/>
            <a:ext cx="50276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99477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marL="215900" indent="-2159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60651A7-D0AD-4BAD-BB9C-77314A924015}" type="slidenum">
              <a:rPr lang="ru-RU" sz="1400" smtClean="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25</a:t>
            </a:fld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3881438" y="8686800"/>
            <a:ext cx="297497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b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3000"/>
              </a:lnSpc>
            </a:pPr>
            <a:fld id="{E052C131-6C64-462C-96F7-1607805F735E}" type="slidenum">
              <a:rPr lang="ru-RU" sz="14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93000"/>
                </a:lnSpc>
              </a:pPr>
              <a:t>25</a:t>
            </a:fld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1413" y="685800"/>
            <a:ext cx="4573587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09" name="Text Box 3"/>
          <p:cNvSpPr txBox="1">
            <a:spLocks noChangeArrowheads="1"/>
          </p:cNvSpPr>
          <p:nvPr/>
        </p:nvSpPr>
        <p:spPr bwMode="auto">
          <a:xfrm>
            <a:off x="914400" y="4341813"/>
            <a:ext cx="5027613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32496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hape 153">
            <a:extLst>
              <a:ext uri="{FF2B5EF4-FFF2-40B4-BE49-F238E27FC236}">
                <a16:creationId xmlns:a16="http://schemas.microsoft.com/office/drawing/2014/main" id="{73B77343-7520-44E2-AD32-FFC1223D6A53}"/>
              </a:ext>
            </a:extLst>
          </p:cNvPr>
          <p:cNvSpPr>
            <a:spLocks noGrp="1" noRot="1" noChangeAspect="1" noTextEdit="1"/>
          </p:cNvSpPr>
          <p:nvPr>
            <p:ph type="sldImg" idx="2"/>
          </p:nvPr>
        </p:nvSpPr>
        <p:spPr>
          <a:noFill/>
          <a:ln w="9525"/>
        </p:spPr>
      </p:sp>
      <p:sp>
        <p:nvSpPr>
          <p:cNvPr id="20483" name="Shape 154">
            <a:extLst>
              <a:ext uri="{FF2B5EF4-FFF2-40B4-BE49-F238E27FC236}">
                <a16:creationId xmlns:a16="http://schemas.microsoft.com/office/drawing/2014/main" id="{3DBCD2A4-B961-4EBC-AA9D-45DA53789709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Clr>
                <a:srgbClr val="000000"/>
              </a:buClr>
            </a:pPr>
            <a:endParaRPr lang="en-US" altLang="en-US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0484" name="Shape 155">
            <a:extLst>
              <a:ext uri="{FF2B5EF4-FFF2-40B4-BE49-F238E27FC236}">
                <a16:creationId xmlns:a16="http://schemas.microsoft.com/office/drawing/2014/main" id="{DB612EA6-F70A-4097-B2EF-521C75401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l"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7429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</p:spTree>
    <p:extLst>
      <p:ext uri="{BB962C8B-B14F-4D97-AF65-F5344CB8AC3E}">
        <p14:creationId xmlns:p14="http://schemas.microsoft.com/office/powerpoint/2010/main" val="379712832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8056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6655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6412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733102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539121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Shape 114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5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8699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Font typeface="Arial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065846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C9D9-01D7-4B67-BD19-D9F4B261961E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87BB-BD28-468A-BD2F-C10036FA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8782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C9D9-01D7-4B67-BD19-D9F4B261961E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87BB-BD28-468A-BD2F-C10036FA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71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C9D9-01D7-4B67-BD19-D9F4B261961E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87BB-BD28-468A-BD2F-C10036FA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465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C9D9-01D7-4B67-BD19-D9F4B261961E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87BB-BD28-468A-BD2F-C10036FA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286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C9D9-01D7-4B67-BD19-D9F4B261961E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87BB-BD28-468A-BD2F-C10036FA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56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C9D9-01D7-4B67-BD19-D9F4B261961E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87BB-BD28-468A-BD2F-C10036FA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055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C9D9-01D7-4B67-BD19-D9F4B261961E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87BB-BD28-468A-BD2F-C10036FA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5367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C9D9-01D7-4B67-BD19-D9F4B261961E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87BB-BD28-468A-BD2F-C10036FA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596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C9D9-01D7-4B67-BD19-D9F4B261961E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87BB-BD28-468A-BD2F-C10036FA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97290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C9D9-01D7-4B67-BD19-D9F4B261961E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87BB-BD28-468A-BD2F-C10036FA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3415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D9C9D9-01D7-4B67-BD19-D9F4B261961E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A87BB-BD28-468A-BD2F-C10036FA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2426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D9C9D9-01D7-4B67-BD19-D9F4B261961E}" type="datetimeFigureOut">
              <a:rPr lang="ru-RU" smtClean="0"/>
              <a:t>01.10.2023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3A87BB-BD28-468A-BD2F-C10036FA82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3230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n.ru/bibn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hape 146">
            <a:extLst>
              <a:ext uri="{FF2B5EF4-FFF2-40B4-BE49-F238E27FC236}">
                <a16:creationId xmlns:a16="http://schemas.microsoft.com/office/drawing/2014/main" id="{3BA997B8-6824-4B3B-BC08-27A1A641ECB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19113"/>
            <a:ext cx="18176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hape 147">
            <a:extLst>
              <a:ext uri="{FF2B5EF4-FFF2-40B4-BE49-F238E27FC236}">
                <a16:creationId xmlns:a16="http://schemas.microsoft.com/office/drawing/2014/main" id="{66800753-961A-4DCF-99BF-7F1BFCD45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4188"/>
            <a:ext cx="468313" cy="784225"/>
          </a:xfrm>
          <a:prstGeom prst="rect">
            <a:avLst/>
          </a:prstGeom>
          <a:solidFill>
            <a:srgbClr val="0064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3076" name="Shape 150">
            <a:extLst>
              <a:ext uri="{FF2B5EF4-FFF2-40B4-BE49-F238E27FC236}">
                <a16:creationId xmlns:a16="http://schemas.microsoft.com/office/drawing/2014/main" id="{A259A3D3-8D10-4C5E-8924-C3980CEA1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4188"/>
            <a:ext cx="755650" cy="784225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3077" name="Shape 151">
            <a:extLst>
              <a:ext uri="{FF2B5EF4-FFF2-40B4-BE49-F238E27FC236}">
                <a16:creationId xmlns:a16="http://schemas.microsoft.com/office/drawing/2014/main" id="{1EBD5020-0E77-40E9-B200-E7958D987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009" y="188641"/>
            <a:ext cx="4957087" cy="1368152"/>
          </a:xfrm>
          <a:prstGeom prst="parallelogram">
            <a:avLst>
              <a:gd name="adj" fmla="val 39297"/>
            </a:avLst>
          </a:prstGeom>
          <a:solidFill>
            <a:srgbClr val="1381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00" rIns="0" bIns="720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25000"/>
              <a:buFont typeface="Calibri" panose="020F0502020204030204" pitchFamily="34" charset="0"/>
              <a:buNone/>
            </a:pPr>
            <a:r>
              <a:rPr lang="ru-RU" altLang="en-US" sz="3200" b="1" dirty="0">
                <a:solidFill>
                  <a:srgbClr val="FFFFFF"/>
                </a:solidFill>
              </a:rPr>
              <a:t>ХИМИЧЕСКИЙ ФАКУЛЬТЕТ</a:t>
            </a:r>
          </a:p>
        </p:txBody>
      </p:sp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17000"/>
          <a:stretch>
            <a:fillRect/>
          </a:stretch>
        </p:blipFill>
        <p:spPr bwMode="auto">
          <a:xfrm>
            <a:off x="468312" y="1844824"/>
            <a:ext cx="8424167" cy="4928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015002"/>
      </p:ext>
    </p:extLst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36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Подзаголовок презентации</a:t>
            </a:r>
          </a:p>
        </p:txBody>
      </p:sp>
      <p:sp>
        <p:nvSpPr>
          <p:cNvPr id="107" name="Shape 107"/>
          <p:cNvSpPr/>
          <p:nvPr/>
        </p:nvSpPr>
        <p:spPr>
          <a:xfrm>
            <a:off x="0" y="5562500"/>
            <a:ext cx="9144000" cy="12954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0" y="0"/>
            <a:ext cx="9144000" cy="11859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589894" y="1701648"/>
            <a:ext cx="7886700" cy="3345104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ru-RU" sz="2400" dirty="0"/>
              <a:t>На занятиях с собой </a:t>
            </a:r>
            <a:r>
              <a:rPr lang="ru-RU" sz="2400" b="1" dirty="0"/>
              <a:t>необходимо иметь: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халат;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полотенце для рук;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девочкам с длинными волосами – заколку для волос;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тетрадь;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ручку;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/>
              <a:t>сменную обувь.</a:t>
            </a:r>
          </a:p>
        </p:txBody>
      </p:sp>
    </p:spTree>
    <p:extLst>
      <p:ext uri="{BB962C8B-B14F-4D97-AF65-F5344CB8AC3E}">
        <p14:creationId xmlns:p14="http://schemas.microsoft.com/office/powerpoint/2010/main" val="752885330"/>
      </p:ext>
    </p:extLst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489" y="674902"/>
            <a:ext cx="9234001" cy="5562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23861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611" y="188640"/>
            <a:ext cx="9184611" cy="6452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84643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782638"/>
            <a:ext cx="9056687" cy="602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621642" y="44450"/>
            <a:ext cx="781816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200" b="1" dirty="0">
                <a:solidFill>
                  <a:srgbClr val="FF0000"/>
                </a:solidFill>
              </a:rPr>
              <a:t>Выпуск Химической школы</a:t>
            </a:r>
          </a:p>
        </p:txBody>
      </p:sp>
    </p:spTree>
    <p:extLst>
      <p:ext uri="{BB962C8B-B14F-4D97-AF65-F5344CB8AC3E}">
        <p14:creationId xmlns:p14="http://schemas.microsoft.com/office/powerpoint/2010/main" val="14744469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468312" y="2605150"/>
            <a:ext cx="82233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5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Заголовок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36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Подзаголовок презентации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68312" y="2605150"/>
            <a:ext cx="82233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3200" b="1" i="0" u="none" strike="noStrike" cap="none" baseline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Цифровая 3D-медицина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endParaRPr sz="3000" b="1" i="0" u="none" strike="noStrike" cap="none" baseline="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Результаты в области компьютерной графики и геометрического моделирования</a:t>
            </a:r>
          </a:p>
        </p:txBody>
      </p:sp>
      <p:sp>
        <p:nvSpPr>
          <p:cNvPr id="107" name="Shape 107"/>
          <p:cNvSpPr/>
          <p:nvPr/>
        </p:nvSpPr>
        <p:spPr>
          <a:xfrm>
            <a:off x="0" y="5562500"/>
            <a:ext cx="9144000" cy="12954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0" y="0"/>
            <a:ext cx="9144000" cy="11859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467544" y="1484784"/>
            <a:ext cx="8229600" cy="5328592"/>
          </a:xfrm>
          <a:prstGeom prst="rect">
            <a:avLst/>
          </a:prstGeom>
        </p:spPr>
        <p:txBody>
          <a:bodyPr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fontAlgn="base"/>
            <a:r>
              <a:rPr lang="ru-RU" sz="4000" dirty="0"/>
              <a:t>Занятия Химической школы проходят каждый четверг в 16.30</a:t>
            </a:r>
          </a:p>
          <a:p>
            <a:pPr fontAlgn="base"/>
            <a:r>
              <a:rPr lang="ru-RU" sz="4000" dirty="0"/>
              <a:t>в ауд. 308 (5 корп</a:t>
            </a:r>
            <a:r>
              <a:rPr lang="ru-RU" sz="4000" dirty="0" smtClean="0"/>
              <a:t>.) с </a:t>
            </a:r>
            <a:r>
              <a:rPr lang="ru-RU" sz="4000" b="1" dirty="0" smtClean="0"/>
              <a:t>12 октября</a:t>
            </a:r>
            <a:r>
              <a:rPr lang="ru-RU" sz="4000" dirty="0" smtClean="0"/>
              <a:t>. </a:t>
            </a:r>
            <a:endParaRPr lang="ru-RU" sz="4000" dirty="0"/>
          </a:p>
          <a:p>
            <a:pPr fontAlgn="base"/>
            <a:r>
              <a:rPr lang="ru-RU" sz="4000" dirty="0"/>
              <a:t>Обучение бесплатное. </a:t>
            </a:r>
          </a:p>
        </p:txBody>
      </p:sp>
    </p:spTree>
    <p:extLst>
      <p:ext uri="{BB962C8B-B14F-4D97-AF65-F5344CB8AC3E}">
        <p14:creationId xmlns:p14="http://schemas.microsoft.com/office/powerpoint/2010/main" val="3070261539"/>
      </p:ext>
    </p:extLst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1735" y="1268760"/>
            <a:ext cx="3445346" cy="344534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52571" y="116632"/>
            <a:ext cx="5463675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/>
              <a:t>Регистрация на занятия</a:t>
            </a:r>
          </a:p>
          <a:p>
            <a:pPr algn="ctr"/>
            <a:r>
              <a:rPr lang="ru-RU" sz="4000" b="1" dirty="0" smtClean="0"/>
              <a:t>Химической </a:t>
            </a:r>
            <a:r>
              <a:rPr lang="ru-RU" sz="4000" b="1" dirty="0"/>
              <a:t>школы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504" y="5681568"/>
            <a:ext cx="89289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</a:rPr>
              <a:t>https://b24-crmun.bitrix24site.ru/crm_form_8swf8/?event_id=19</a:t>
            </a:r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61735" y="4693386"/>
            <a:ext cx="34197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4000" b="1" dirty="0" smtClean="0"/>
              <a:t>или по ссылке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0284287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5622114"/>
            <a:ext cx="604867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http://www.youngchem-conf.unn.ru/</a:t>
            </a:r>
            <a:endParaRPr lang="ru-RU" sz="28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97" r="2960" b="13014"/>
          <a:stretch/>
        </p:blipFill>
        <p:spPr bwMode="auto">
          <a:xfrm>
            <a:off x="0" y="53667"/>
            <a:ext cx="9124524" cy="51755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985968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12" t="18125" r="20000" b="17187"/>
          <a:stretch/>
        </p:blipFill>
        <p:spPr bwMode="auto">
          <a:xfrm>
            <a:off x="1" y="7911"/>
            <a:ext cx="8998686" cy="644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88683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85631" y="0"/>
            <a:ext cx="587904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 err="1" smtClean="0"/>
              <a:t>Профориентационная</a:t>
            </a:r>
            <a:r>
              <a:rPr lang="ru-RU" sz="2600" b="1" dirty="0" smtClean="0"/>
              <a:t> игра Траектория</a:t>
            </a:r>
          </a:p>
          <a:p>
            <a:pPr algn="ctr"/>
            <a:r>
              <a:rPr lang="en-US" sz="2600" b="1" dirty="0"/>
              <a:t>http://www.career.unn.ru/traektoriya/</a:t>
            </a:r>
            <a:endParaRPr lang="ru-RU" sz="2600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052736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/>
              <a:t>Регистрация и выполнение </a:t>
            </a:r>
          </a:p>
          <a:p>
            <a:r>
              <a:rPr lang="ru-RU" sz="2400" b="1" dirty="0" smtClean="0"/>
              <a:t>отборочного теста – в ноябре</a:t>
            </a:r>
          </a:p>
          <a:p>
            <a:r>
              <a:rPr lang="ru-RU" sz="2400" b="1" dirty="0" smtClean="0"/>
              <a:t>Участники – 1 балл, победитель  одного из этапов – 3 балла, победитель двух этапов – 5 баллов</a:t>
            </a:r>
            <a:endParaRPr lang="ru-RU" sz="24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11020" t="9401" r="12988" b="5201"/>
          <a:stretch/>
        </p:blipFill>
        <p:spPr>
          <a:xfrm>
            <a:off x="660757" y="2622397"/>
            <a:ext cx="6700587" cy="4235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374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75" t="9687" r="11187" b="13541"/>
          <a:stretch/>
        </p:blipFill>
        <p:spPr bwMode="auto">
          <a:xfrm>
            <a:off x="-9502" y="1124744"/>
            <a:ext cx="9153502" cy="5341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35696" y="334905"/>
            <a:ext cx="444647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hlinkClick r:id="rId3"/>
              </a:rPr>
              <a:t>http://www.unn.ru/bibn</a:t>
            </a:r>
            <a:r>
              <a:rPr lang="en-US" sz="3200" dirty="0" smtClean="0">
                <a:hlinkClick r:id="rId3"/>
              </a:rPr>
              <a:t>/</a:t>
            </a:r>
            <a:endParaRPr lang="ru-RU" sz="3200" dirty="0" smtClean="0"/>
          </a:p>
        </p:txBody>
      </p:sp>
    </p:spTree>
    <p:extLst>
      <p:ext uri="{BB962C8B-B14F-4D97-AF65-F5344CB8AC3E}">
        <p14:creationId xmlns:p14="http://schemas.microsoft.com/office/powerpoint/2010/main" val="3312363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Shape 146">
            <a:extLst>
              <a:ext uri="{FF2B5EF4-FFF2-40B4-BE49-F238E27FC236}">
                <a16:creationId xmlns:a16="http://schemas.microsoft.com/office/drawing/2014/main" id="{3BA997B8-6824-4B3B-BC08-27A1A641ECB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19113"/>
            <a:ext cx="1817688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Shape 147">
            <a:extLst>
              <a:ext uri="{FF2B5EF4-FFF2-40B4-BE49-F238E27FC236}">
                <a16:creationId xmlns:a16="http://schemas.microsoft.com/office/drawing/2014/main" id="{66800753-961A-4DCF-99BF-7F1BFCD454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4188"/>
            <a:ext cx="468313" cy="784225"/>
          </a:xfrm>
          <a:prstGeom prst="rect">
            <a:avLst/>
          </a:prstGeom>
          <a:solidFill>
            <a:srgbClr val="0064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3076" name="Shape 150">
            <a:extLst>
              <a:ext uri="{FF2B5EF4-FFF2-40B4-BE49-F238E27FC236}">
                <a16:creationId xmlns:a16="http://schemas.microsoft.com/office/drawing/2014/main" id="{A259A3D3-8D10-4C5E-8924-C3980CEA1D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484188"/>
            <a:ext cx="755650" cy="784225"/>
          </a:xfrm>
          <a:prstGeom prst="parallelogram">
            <a:avLst>
              <a:gd name="adj" fmla="val 39278"/>
            </a:avLst>
          </a:prstGeom>
          <a:solidFill>
            <a:srgbClr val="0064A8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eaLnBrk="1" hangingPunct="1">
              <a:buClr>
                <a:srgbClr val="000000"/>
              </a:buClr>
              <a:buFont typeface="Arial" panose="020B0604020202020204" pitchFamily="34" charset="0"/>
              <a:buNone/>
            </a:pPr>
            <a:endParaRPr lang="en-US" altLang="en-US"/>
          </a:p>
        </p:txBody>
      </p:sp>
      <p:sp>
        <p:nvSpPr>
          <p:cNvPr id="3077" name="Shape 151">
            <a:extLst>
              <a:ext uri="{FF2B5EF4-FFF2-40B4-BE49-F238E27FC236}">
                <a16:creationId xmlns:a16="http://schemas.microsoft.com/office/drawing/2014/main" id="{1EBD5020-0E77-40E9-B200-E7958D9877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9009" y="188640"/>
            <a:ext cx="6037207" cy="1656183"/>
          </a:xfrm>
          <a:prstGeom prst="parallelogram">
            <a:avLst>
              <a:gd name="adj" fmla="val 39297"/>
            </a:avLst>
          </a:prstGeom>
          <a:solidFill>
            <a:srgbClr val="1381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5700" rIns="0" bIns="72000" anchor="ctr"/>
          <a:lstStyle>
            <a:lvl1pPr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1pPr>
            <a:lvl2pPr marL="742950" indent="-28575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2pPr>
            <a:lvl3pPr marL="11430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3pPr>
            <a:lvl4pPr marL="16002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4pPr>
            <a:lvl5pPr marL="2057400" indent="-228600" eaLnBrk="0" hangingPunct="0"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 panose="020B0604020202020204" pitchFamily="34" charset="0"/>
              </a:defRPr>
            </a:lvl9pPr>
          </a:lstStyle>
          <a:p>
            <a:pPr algn="ctr" eaLnBrk="1" hangingPunct="1">
              <a:buClr>
                <a:srgbClr val="FFFFFF"/>
              </a:buClr>
              <a:buSzPct val="25000"/>
              <a:buFont typeface="Calibri" panose="020F0502020204030204" pitchFamily="34" charset="0"/>
              <a:buNone/>
            </a:pPr>
            <a:r>
              <a:rPr lang="ru-RU" altLang="en-US" sz="3200" b="1" dirty="0">
                <a:solidFill>
                  <a:srgbClr val="FFFFFF"/>
                </a:solidFill>
              </a:rPr>
              <a:t>КАФЕДРЫ ХИМИЧЕСКОГО ФАКУЛЬТЕТА</a:t>
            </a:r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50825" y="1633835"/>
            <a:ext cx="8893175" cy="5251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 altLang="ru-RU" sz="2200" b="1" dirty="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200" b="1" dirty="0">
                <a:solidFill>
                  <a:srgbClr val="000000"/>
                </a:solidFill>
              </a:rPr>
              <a:t>1. </a:t>
            </a:r>
            <a:r>
              <a:rPr lang="ru-RU" altLang="ru-RU" sz="2200" b="1" dirty="0"/>
              <a:t>Аналитической и медицинской химии.</a:t>
            </a:r>
          </a:p>
          <a:p>
            <a:pPr eaLnBrk="1" hangingPunct="1"/>
            <a:endParaRPr lang="ru-RU" altLang="ru-RU" sz="2200" b="1" dirty="0">
              <a:solidFill>
                <a:srgbClr val="000000"/>
              </a:solidFill>
            </a:endParaRPr>
          </a:p>
          <a:p>
            <a:pPr eaLnBrk="1" hangingPunct="1"/>
            <a:r>
              <a:rPr lang="ru-RU" altLang="ru-RU" sz="2200" b="1" dirty="0">
                <a:solidFill>
                  <a:srgbClr val="000000"/>
                </a:solidFill>
              </a:rPr>
              <a:t>2. </a:t>
            </a:r>
            <a:r>
              <a:rPr lang="ru-RU" altLang="ru-RU" sz="2200" b="1" dirty="0"/>
              <a:t>Физической химии.</a:t>
            </a:r>
          </a:p>
          <a:p>
            <a:pPr eaLnBrk="1" hangingPunct="1"/>
            <a:endParaRPr lang="ru-RU" altLang="ru-RU" sz="2200" b="1" dirty="0"/>
          </a:p>
          <a:p>
            <a:pPr eaLnBrk="1" hangingPunct="1"/>
            <a:r>
              <a:rPr lang="ru-RU" altLang="ru-RU" sz="2200" b="1" dirty="0"/>
              <a:t>3. Неорганической химии.</a:t>
            </a:r>
          </a:p>
          <a:p>
            <a:pPr eaLnBrk="1" hangingPunct="1"/>
            <a:endParaRPr lang="ru-RU" altLang="ru-RU" sz="2200" b="1" dirty="0"/>
          </a:p>
          <a:p>
            <a:pPr eaLnBrk="1" hangingPunct="1"/>
            <a:r>
              <a:rPr lang="ru-RU" altLang="ru-RU" sz="2200" b="1" dirty="0"/>
              <a:t>4. Органической химии.</a:t>
            </a:r>
          </a:p>
          <a:p>
            <a:pPr eaLnBrk="1" hangingPunct="1"/>
            <a:endParaRPr lang="en-US" altLang="ru-RU" sz="2200" b="1" dirty="0"/>
          </a:p>
          <a:p>
            <a:pPr eaLnBrk="1" hangingPunct="1"/>
            <a:r>
              <a:rPr lang="ru-RU" altLang="ru-RU" sz="2200" b="1" dirty="0"/>
              <a:t>5. Химии твердого тела.</a:t>
            </a:r>
          </a:p>
          <a:p>
            <a:pPr eaLnBrk="1" hangingPunct="1"/>
            <a:endParaRPr lang="ru-RU" altLang="ru-RU" sz="2200" b="1" dirty="0"/>
          </a:p>
          <a:p>
            <a:pPr eaLnBrk="1" hangingPunct="1"/>
            <a:r>
              <a:rPr lang="ru-RU" altLang="ru-RU" sz="2200" b="1" dirty="0"/>
              <a:t>6. Химии нефти.</a:t>
            </a:r>
          </a:p>
          <a:p>
            <a:pPr eaLnBrk="1" hangingPunct="1"/>
            <a:endParaRPr lang="ru-RU" altLang="ru-RU" sz="2200" b="1" dirty="0"/>
          </a:p>
          <a:p>
            <a:pPr eaLnBrk="1" hangingPunct="1"/>
            <a:r>
              <a:rPr lang="ru-RU" altLang="ru-RU" sz="2200" b="1" dirty="0"/>
              <a:t>7. Химии высокомолекулярных соединений и коллоидной химии.</a:t>
            </a:r>
          </a:p>
          <a:p>
            <a:pPr eaLnBrk="1" hangingPunct="1"/>
            <a:endParaRPr lang="ru-RU" altLang="ru-RU" sz="2800" b="1" dirty="0"/>
          </a:p>
          <a:p>
            <a:pPr eaLnBrk="1" hangingPunct="1"/>
            <a:endParaRPr lang="ru-RU" altLang="ru-RU" sz="2800" dirty="0"/>
          </a:p>
          <a:p>
            <a:pPr eaLnBrk="1" hangingPunct="1"/>
            <a:endParaRPr lang="ru-RU" altLang="ru-RU" sz="1600" dirty="0"/>
          </a:p>
        </p:txBody>
      </p:sp>
    </p:spTree>
    <p:extLst>
      <p:ext uri="{BB962C8B-B14F-4D97-AF65-F5344CB8AC3E}">
        <p14:creationId xmlns:p14="http://schemas.microsoft.com/office/powerpoint/2010/main" val="1483279858"/>
      </p:ext>
    </p:extLst>
  </p:cSld>
  <p:clrMapOvr>
    <a:masterClrMapping/>
  </p:clrMapOvr>
  <p:transition spd="slow">
    <p:cut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91" t="12121" r="15555" b="13492"/>
          <a:stretch/>
        </p:blipFill>
        <p:spPr bwMode="auto">
          <a:xfrm>
            <a:off x="-6468" y="548680"/>
            <a:ext cx="9114972" cy="54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71759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Прямоугольник 1"/>
          <p:cNvSpPr>
            <a:spLocks noChangeArrowheads="1"/>
          </p:cNvSpPr>
          <p:nvPr/>
        </p:nvSpPr>
        <p:spPr bwMode="auto">
          <a:xfrm>
            <a:off x="611188" y="1052513"/>
            <a:ext cx="8064500" cy="415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4400" b="1"/>
              <a:t>Консультационный центр ННГУ по подготовке к ЕГЭ</a:t>
            </a:r>
          </a:p>
          <a:p>
            <a:endParaRPr lang="ru-RU" altLang="ru-RU" sz="4400" b="1"/>
          </a:p>
          <a:p>
            <a:r>
              <a:rPr lang="ru-RU" altLang="ru-RU" sz="4400" b="1"/>
              <a:t>(831) 462-35-18, </a:t>
            </a:r>
          </a:p>
          <a:p>
            <a:r>
              <a:rPr lang="ru-RU" altLang="ru-RU" sz="4400" b="1"/>
              <a:t>434-57-02, </a:t>
            </a:r>
          </a:p>
          <a:p>
            <a:r>
              <a:rPr lang="ru-RU" altLang="ru-RU" sz="4400" b="1"/>
              <a:t>465-62-44.</a:t>
            </a:r>
          </a:p>
        </p:txBody>
      </p:sp>
    </p:spTree>
    <p:extLst>
      <p:ext uri="{BB962C8B-B14F-4D97-AF65-F5344CB8AC3E}">
        <p14:creationId xmlns:p14="http://schemas.microsoft.com/office/powerpoint/2010/main" val="15213995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Grafik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22313"/>
            <a:ext cx="1601788" cy="187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Рисунок 1" descr="Описание: https://pp.vk.me/c402622/v402622371/936e/N3PuNnNqbl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25" y="720725"/>
            <a:ext cx="218440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3"/>
          <p:cNvSpPr>
            <a:spLocks noChangeArrowheads="1"/>
          </p:cNvSpPr>
          <p:nvPr/>
        </p:nvSpPr>
        <p:spPr bwMode="auto">
          <a:xfrm>
            <a:off x="20638" y="-44450"/>
            <a:ext cx="7894637" cy="985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sz="400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Ситников Николай: история успеха</a:t>
            </a:r>
            <a:endParaRPr lang="ru-RU" altLang="ru-RU" sz="4000"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ru-RU" altLang="ru-RU"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1269" name="Rectangle 4"/>
          <p:cNvSpPr>
            <a:spLocks noChangeArrowheads="1"/>
          </p:cNvSpPr>
          <p:nvPr/>
        </p:nvSpPr>
        <p:spPr bwMode="auto">
          <a:xfrm>
            <a:off x="0" y="45720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ru-RU" altLang="ru-RU"/>
          </a:p>
        </p:txBody>
      </p:sp>
      <p:sp>
        <p:nvSpPr>
          <p:cNvPr id="11270" name="Прямоугольник 3"/>
          <p:cNvSpPr>
            <a:spLocks noChangeArrowheads="1"/>
          </p:cNvSpPr>
          <p:nvPr/>
        </p:nvSpPr>
        <p:spPr bwMode="auto">
          <a:xfrm>
            <a:off x="107950" y="2852738"/>
            <a:ext cx="8785225" cy="409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ru-RU" altLang="ru-RU" sz="2000" b="1" i="1"/>
              <a:t>В 2009 году закончил химический факультет ННГУ по направлению Химия. </a:t>
            </a:r>
          </a:p>
          <a:p>
            <a:r>
              <a:rPr lang="ru-RU" altLang="ru-RU" sz="2000"/>
              <a:t>В 2012 году защитил кандидатскую диссертацию по специальности органическая химия под руководством профессора Федорова Алексея Юрьевича, стажировался в научной группе профессора </a:t>
            </a:r>
            <a:r>
              <a:rPr lang="de-DE" altLang="ru-RU" sz="2000"/>
              <a:t>H</a:t>
            </a:r>
            <a:r>
              <a:rPr lang="ru-RU" altLang="ru-RU" sz="2000"/>
              <a:t>.-</a:t>
            </a:r>
            <a:r>
              <a:rPr lang="de-DE" altLang="ru-RU" sz="2000"/>
              <a:t>G</a:t>
            </a:r>
            <a:r>
              <a:rPr lang="ru-RU" altLang="ru-RU" sz="2000"/>
              <a:t>. </a:t>
            </a:r>
            <a:r>
              <a:rPr lang="de-DE" altLang="ru-RU" sz="2000"/>
              <a:t>Schmalz</a:t>
            </a:r>
            <a:r>
              <a:rPr lang="ru-RU" altLang="ru-RU" sz="2000"/>
              <a:t> (университет г.Кёльна) по программе Deutscher Akademischer Austauschdienst</a:t>
            </a:r>
          </a:p>
          <a:p>
            <a:r>
              <a:rPr lang="ru-RU" altLang="ru-RU" sz="2000"/>
              <a:t>2011-2013 гг. – работа в лаборатории ядерного магнитного резонанса химического факультета ННГУ</a:t>
            </a:r>
          </a:p>
          <a:p>
            <a:r>
              <a:rPr lang="ru-RU" altLang="ru-RU" sz="2000"/>
              <a:t>В 2013-2015 гг. проходил постдокторантуру в группе профессора </a:t>
            </a:r>
            <a:r>
              <a:rPr lang="de-DE" altLang="ru-RU" sz="2000"/>
              <a:t>Schmalz</a:t>
            </a:r>
            <a:r>
              <a:rPr lang="ru-RU" altLang="ru-RU" sz="2000"/>
              <a:t> (университет г.Кёльна)</a:t>
            </a:r>
          </a:p>
          <a:p>
            <a:r>
              <a:rPr lang="ru-RU" altLang="ru-RU" sz="2000"/>
              <a:t>С 2016 г. работает руководителем лаборатории медицинской химии в фармацевтической компании </a:t>
            </a:r>
            <a:r>
              <a:rPr lang="de-DE" altLang="ru-RU" sz="2000"/>
              <a:t>Grünenthal GmbH</a:t>
            </a:r>
            <a:r>
              <a:rPr lang="ru-RU" altLang="ru-RU" sz="2000"/>
              <a:t> (г. Ахен, Германия)</a:t>
            </a:r>
          </a:p>
        </p:txBody>
      </p:sp>
    </p:spTree>
    <p:extLst>
      <p:ext uri="{BB962C8B-B14F-4D97-AF65-F5344CB8AC3E}">
        <p14:creationId xmlns:p14="http://schemas.microsoft.com/office/powerpoint/2010/main" val="30958934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1"/>
          <p:cNvSpPr>
            <a:spLocks noChangeArrowheads="1"/>
          </p:cNvSpPr>
          <p:nvPr/>
        </p:nvSpPr>
        <p:spPr bwMode="auto">
          <a:xfrm>
            <a:off x="230188" y="23813"/>
            <a:ext cx="8550275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>
                <a:latin typeface="Times New Roman" pitchFamily="18" charset="0"/>
                <a:cs typeface="Times New Roman" pitchFamily="18" charset="0"/>
              </a:rPr>
              <a:t>Фокин Валерий Валерьевич: история успеха</a:t>
            </a:r>
            <a:endParaRPr lang="ru-RU" altLang="ru-RU" sz="3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Рисунок 2" descr="Картинки по запросу валерий фокин химический факульте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8" y="638175"/>
            <a:ext cx="2978150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2" name="Прямоугольник 3"/>
          <p:cNvSpPr>
            <a:spLocks noChangeArrowheads="1"/>
          </p:cNvSpPr>
          <p:nvPr/>
        </p:nvSpPr>
        <p:spPr bwMode="auto">
          <a:xfrm>
            <a:off x="3348038" y="638175"/>
            <a:ext cx="5795962" cy="6246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altLang="ru-RU" sz="2000" b="1"/>
              <a:t>В 1993 году закончил </a:t>
            </a:r>
            <a:r>
              <a:rPr lang="ru-RU" altLang="ru-RU" sz="2000" b="1" i="1"/>
              <a:t>химический факультет</a:t>
            </a:r>
            <a:r>
              <a:rPr lang="ru-RU" altLang="ru-RU" sz="2000" b="1"/>
              <a:t> по специальности химик-органик. </a:t>
            </a:r>
          </a:p>
          <a:p>
            <a:pPr algn="just"/>
            <a:r>
              <a:rPr lang="ru-RU" altLang="ru-RU" sz="2000" b="1"/>
              <a:t>Учился в колледже Кальвина в американском штате Мичиган.</a:t>
            </a:r>
          </a:p>
          <a:p>
            <a:pPr algn="just"/>
            <a:r>
              <a:rPr lang="ru-RU" altLang="ru-RU" sz="2000" b="1"/>
              <a:t>В 1998 году получил степень PhD в Университете Южной Калифорнии.</a:t>
            </a:r>
          </a:p>
          <a:p>
            <a:pPr algn="just"/>
            <a:r>
              <a:rPr lang="ru-RU" altLang="ru-RU" sz="2000" b="1"/>
              <a:t>В 2000 году работалвдолжности ассистента, затем перешел на позицию постдока в Институт Скриппса (Калифорния, США) в группу Барри Шарплесса (Нобелевский лауреат 2001 года), изучал каталитическое окисление олефинов. </a:t>
            </a:r>
          </a:p>
          <a:p>
            <a:pPr algn="just"/>
            <a:r>
              <a:rPr lang="ru-RU" altLang="ru-RU" sz="2000" b="1"/>
              <a:t>В 2002 году открыл реакцию азид-алкинового циклоприсоединения</a:t>
            </a:r>
          </a:p>
          <a:p>
            <a:pPr algn="just"/>
            <a:r>
              <a:rPr lang="ru-RU" altLang="ru-RU" sz="2000" b="1"/>
              <a:t>В сентябре 2013 года специалисты ThompsonReuters назвали Валерия Фокина и Барри Шарплесса </a:t>
            </a:r>
            <a:r>
              <a:rPr lang="ru-RU" altLang="ru-RU" sz="2000" b="1" i="1"/>
              <a:t>кандидатами на получение Нобелевской премии по химии</a:t>
            </a:r>
          </a:p>
        </p:txBody>
      </p:sp>
    </p:spTree>
    <p:extLst>
      <p:ext uri="{BB962C8B-B14F-4D97-AF65-F5344CB8AC3E}">
        <p14:creationId xmlns:p14="http://schemas.microsoft.com/office/powerpoint/2010/main" val="7328115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ChangeArrowheads="1"/>
          </p:cNvSpPr>
          <p:nvPr/>
        </p:nvSpPr>
        <p:spPr bwMode="auto">
          <a:xfrm>
            <a:off x="971550" y="549275"/>
            <a:ext cx="7772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100">
                <a:solidFill>
                  <a:srgbClr val="CCFFFF"/>
                </a:solidFill>
                <a:latin typeface="DendaNewBlackCondC" pitchFamily="48" charset="0"/>
              </a:rPr>
              <a:t>Название слайда</a:t>
            </a:r>
          </a:p>
        </p:txBody>
      </p:sp>
      <p:pic>
        <p:nvPicPr>
          <p:cNvPr id="1331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6780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76263" y="-763588"/>
            <a:ext cx="9753601" cy="7315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8676" name="Text Box 4"/>
          <p:cNvSpPr txBox="1">
            <a:spLocks noChangeArrowheads="1"/>
          </p:cNvSpPr>
          <p:nvPr/>
        </p:nvSpPr>
        <p:spPr bwMode="auto">
          <a:xfrm>
            <a:off x="627063" y="138113"/>
            <a:ext cx="83010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ТРУДОУСТРОЙСТВО ВЫПУСКНИКОВ</a:t>
            </a:r>
          </a:p>
        </p:txBody>
      </p:sp>
      <p:sp>
        <p:nvSpPr>
          <p:cNvPr id="28677" name="Rectangle 5"/>
          <p:cNvSpPr>
            <a:spLocks noChangeArrowheads="1"/>
          </p:cNvSpPr>
          <p:nvPr/>
        </p:nvSpPr>
        <p:spPr bwMode="auto">
          <a:xfrm>
            <a:off x="1116013" y="1989138"/>
            <a:ext cx="7056437" cy="2679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  <a:tab pos="10325100" algn="l"/>
                <a:tab pos="10779125" algn="l"/>
                <a:tab pos="10779125" algn="l"/>
                <a:tab pos="10780713" algn="l"/>
              </a:tabLst>
              <a:defRPr/>
            </a:pPr>
            <a:r>
              <a:rPr lang="ru-RU" sz="2400" b="1" dirty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ХИМИЧЕСКИЕ ПРОИЗВОДСТВА ДЗЕРЖИНСКА </a:t>
            </a:r>
            <a:br>
              <a:rPr lang="ru-RU" sz="2400" b="1" dirty="0">
                <a:solidFill>
                  <a:srgbClr val="99CC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</a:br>
            <a:r>
              <a:rPr lang="ru-RU" sz="2400" b="1" dirty="0">
                <a:solidFill>
                  <a:srgbClr val="000000"/>
                </a:solidFill>
              </a:rPr>
              <a:t>- НИИ полимеров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- Завод окиси этилена и гликолей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- ОРГСТЕКЛО		- КАПРОЛАКТАМ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- ПОЛИМЕРСИНТЕЗ	- КОРУНД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- СИНТЕЗ		- АВИАБОР</a:t>
            </a:r>
          </a:p>
        </p:txBody>
      </p:sp>
      <p:sp>
        <p:nvSpPr>
          <p:cNvPr id="28678" name="Rectangle 6"/>
          <p:cNvSpPr>
            <a:spLocks noChangeArrowheads="1"/>
          </p:cNvSpPr>
          <p:nvPr/>
        </p:nvSpPr>
        <p:spPr bwMode="auto">
          <a:xfrm>
            <a:off x="1384300" y="692150"/>
            <a:ext cx="7148513" cy="120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0099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НЕФТЕПЕРЕРАБОТКА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000000"/>
                </a:solidFill>
              </a:rPr>
              <a:t>- НОРСИ		 	         - ЛУКОЙЛ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000000"/>
                </a:solidFill>
              </a:rPr>
              <a:t>- </a:t>
            </a:r>
            <a:r>
              <a:rPr lang="ru-RU" sz="2400" b="1" dirty="0" err="1">
                <a:solidFill>
                  <a:srgbClr val="000000"/>
                </a:solidFill>
              </a:rPr>
              <a:t>Сибурнефтехим</a:t>
            </a:r>
            <a:r>
              <a:rPr lang="ru-RU" sz="2400" b="1" dirty="0">
                <a:solidFill>
                  <a:srgbClr val="000000"/>
                </a:solidFill>
              </a:rPr>
              <a:t>     	- РУСВИНИЛ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684213" y="4824413"/>
            <a:ext cx="6551612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000099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ХИМРЕАКТИВЫ, ПРОИЗВОДСТВО И ПРОДАЖА: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000000"/>
                </a:solidFill>
              </a:rPr>
              <a:t>- ДАЛХИМ	- СИНОР - ЭКРОС	- ВЕКОС</a:t>
            </a:r>
          </a:p>
        </p:txBody>
      </p:sp>
      <p:sp>
        <p:nvSpPr>
          <p:cNvPr id="13321" name="Text Box 8"/>
          <p:cNvSpPr txBox="1">
            <a:spLocks noChangeArrowheads="1"/>
          </p:cNvSpPr>
          <p:nvPr/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3000"/>
              </a:lnSpc>
            </a:pPr>
            <a:fld id="{BADE9971-5D2C-492E-85EE-187ADE960341}" type="slidenum">
              <a:rPr lang="ru-RU" sz="14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93000"/>
                </a:lnSpc>
              </a:pPr>
              <a:t>24</a:t>
            </a:fld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14109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/>
          </p:cNvSpPr>
          <p:nvPr/>
        </p:nvSpPr>
        <p:spPr bwMode="auto">
          <a:xfrm>
            <a:off x="971550" y="549275"/>
            <a:ext cx="7772400" cy="287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100">
                <a:solidFill>
                  <a:srgbClr val="CCFFFF"/>
                </a:solidFill>
                <a:latin typeface="DendaNewBlackCondC" pitchFamily="48" charset="0"/>
              </a:rPr>
              <a:t>Название слайда</a:t>
            </a: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434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0" y="-4318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9701" name="Text Box 5"/>
          <p:cNvSpPr txBox="1">
            <a:spLocks noChangeArrowheads="1"/>
          </p:cNvSpPr>
          <p:nvPr/>
        </p:nvSpPr>
        <p:spPr bwMode="auto">
          <a:xfrm>
            <a:off x="668338" y="401638"/>
            <a:ext cx="8301037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FFFFFF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ru-RU" sz="3200" u="sng">
                <a:solidFill>
                  <a:srgbClr val="FFFF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ТРУДОУСТРОЙСТВО ВЫПУСКНИКОВ</a:t>
            </a:r>
          </a:p>
        </p:txBody>
      </p:sp>
      <p:sp>
        <p:nvSpPr>
          <p:cNvPr id="29702" name="Rectangle 6"/>
          <p:cNvSpPr>
            <a:spLocks noChangeArrowheads="1"/>
          </p:cNvSpPr>
          <p:nvPr/>
        </p:nvSpPr>
        <p:spPr bwMode="auto">
          <a:xfrm>
            <a:off x="-58738" y="1162050"/>
            <a:ext cx="6119813" cy="1747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66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ПРОИЗВОДСТВО МЕДИКАМЕНТОВ</a:t>
            </a:r>
            <a:r>
              <a:rPr lang="ru-RU" sz="2400" b="1" dirty="0">
                <a:solidFill>
                  <a:srgbClr val="660066"/>
                </a:solidFill>
              </a:rPr>
              <a:t>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000000"/>
                </a:solidFill>
              </a:rPr>
              <a:t> 	- РЕПЕР-НН		- НИЖФАРМ	                 - ФИТОФАРМ	- БИОФИТ</a:t>
            </a:r>
          </a:p>
          <a:p>
            <a:pPr>
              <a:spcBef>
                <a:spcPts val="15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ru-RU" sz="2400" b="1" dirty="0">
              <a:solidFill>
                <a:srgbClr val="000000"/>
              </a:solidFill>
            </a:endParaRP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2530475" y="6289675"/>
            <a:ext cx="4430713" cy="46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66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ЗАРУБЕЖНЫЕ КОНТРАКТЫ</a:t>
            </a: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2532063" y="2255838"/>
            <a:ext cx="6265862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FF00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ПЕРЕРАБОТКА ДРЕВЕСИНЫ: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000000"/>
                </a:solidFill>
              </a:rPr>
              <a:t>	- ЦНИЛХИ		- ЛЕСМА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 	- ВОЛГА 		- ХИМИНВЕСТ</a:t>
            </a: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71438" y="3311525"/>
            <a:ext cx="4824412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b="1" dirty="0">
                <a:solidFill>
                  <a:srgbClr val="000000"/>
                </a:solidFill>
              </a:rPr>
              <a:t> </a:t>
            </a:r>
            <a:r>
              <a:rPr lang="ru-RU" sz="24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РФЯЦ-ВНИИЭФ (г. Саров)</a:t>
            </a:r>
          </a:p>
        </p:txBody>
      </p:sp>
      <p:sp>
        <p:nvSpPr>
          <p:cNvPr id="29706" name="Rectangle 10"/>
          <p:cNvSpPr>
            <a:spLocks noChangeArrowheads="1"/>
          </p:cNvSpPr>
          <p:nvPr/>
        </p:nvSpPr>
        <p:spPr bwMode="auto">
          <a:xfrm>
            <a:off x="1266825" y="3771900"/>
            <a:ext cx="7948613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ПРОИЗВОДСТВО РАДИОЭЛЕКТРОНИКИ: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1C1C1C"/>
                </a:solidFill>
              </a:rPr>
              <a:t>- САЛЮТ-27		- САЛЮТ 	- НИИИС    - ЭТАЛОН		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1C1C1C"/>
                </a:solidFill>
              </a:rPr>
              <a:t>- ГНИИРТ          - НИТЕЛ		- ГНИПИ</a:t>
            </a:r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120650" y="5099050"/>
            <a:ext cx="5940425" cy="120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ПРЕПОДАВАНИЕ ХИМИИ:</a:t>
            </a:r>
          </a:p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2400" b="1" dirty="0">
                <a:solidFill>
                  <a:srgbClr val="000000"/>
                </a:solidFill>
              </a:rPr>
              <a:t>	- ННГУ	     - ННГАСУ</a:t>
            </a:r>
            <a:br>
              <a:rPr lang="ru-RU" sz="2400" b="1" dirty="0">
                <a:solidFill>
                  <a:srgbClr val="000000"/>
                </a:solidFill>
              </a:rPr>
            </a:br>
            <a:r>
              <a:rPr lang="ru-RU" sz="2400" b="1" dirty="0">
                <a:solidFill>
                  <a:srgbClr val="000000"/>
                </a:solidFill>
              </a:rPr>
              <a:t>- НГСХА 	- НГМА</a:t>
            </a:r>
          </a:p>
        </p:txBody>
      </p:sp>
      <p:sp>
        <p:nvSpPr>
          <p:cNvPr id="14349" name="Text Box 12"/>
          <p:cNvSpPr txBox="1">
            <a:spLocks noChangeArrowheads="1"/>
          </p:cNvSpPr>
          <p:nvPr/>
        </p:nvSpPr>
        <p:spPr bwMode="auto">
          <a:xfrm>
            <a:off x="6556375" y="6246813"/>
            <a:ext cx="2128838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lnSpc>
                <a:spcPct val="93000"/>
              </a:lnSpc>
            </a:pPr>
            <a:fld id="{CD06C9A6-FD12-4EB0-9DFC-2CA1CA1CA384}" type="slidenum">
              <a:rPr lang="ru-RU" sz="1400">
                <a:solidFill>
                  <a:srgbClr val="000000"/>
                </a:solidFill>
                <a:latin typeface="Times New Roman" pitchFamily="18" charset="0"/>
              </a:rPr>
              <a:pPr algn="r" eaLnBrk="1" hangingPunct="1">
                <a:lnSpc>
                  <a:spcPct val="93000"/>
                </a:lnSpc>
              </a:pPr>
              <a:t>25</a:t>
            </a:fld>
            <a:endParaRPr lang="ru-RU" sz="1400">
              <a:solidFill>
                <a:srgbClr val="00000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625494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0" b="21371"/>
          <a:stretch>
            <a:fillRect/>
          </a:stretch>
        </p:blipFill>
        <p:spPr bwMode="auto">
          <a:xfrm>
            <a:off x="25400" y="84138"/>
            <a:ext cx="8512175" cy="56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" b="17000"/>
          <a:stretch>
            <a:fillRect/>
          </a:stretch>
        </p:blipFill>
        <p:spPr bwMode="auto">
          <a:xfrm>
            <a:off x="5803900" y="1949450"/>
            <a:ext cx="3016250" cy="176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5184775"/>
            <a:ext cx="2736850" cy="161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1" name="AutoShape 5" descr="ННГУ им. Н.И Лобачевского получит новое общежитие к 2019 году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127" b="24184"/>
          <a:stretch>
            <a:fillRect/>
          </a:stretch>
        </p:blipFill>
        <p:spPr bwMode="auto">
          <a:xfrm>
            <a:off x="6516688" y="-1588"/>
            <a:ext cx="2627312" cy="1163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03607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94177547"/>
              </p:ext>
            </p:extLst>
          </p:nvPr>
        </p:nvGraphicFramePr>
        <p:xfrm>
          <a:off x="251520" y="1484784"/>
          <a:ext cx="7822009" cy="17808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76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1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4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>
                          <a:solidFill>
                            <a:schemeClr val="bg1"/>
                          </a:solidFill>
                        </a:rPr>
                        <a:t>Специалитет «Фундаментальная и прикладная химия»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Бакалавриат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«Химия»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73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170000</a:t>
                      </a:r>
                      <a:endParaRPr lang="ru-RU" sz="2400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170000</a:t>
                      </a:r>
                      <a:endParaRPr lang="ru-RU" sz="2400" b="1" baseline="0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Очная форма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90000</a:t>
                      </a:r>
                      <a:endParaRPr lang="ru-RU" sz="24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Очно-заочная форма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297" name="TextBox 2"/>
          <p:cNvSpPr txBox="1">
            <a:spLocks noChangeArrowheads="1"/>
          </p:cNvSpPr>
          <p:nvPr/>
        </p:nvSpPr>
        <p:spPr bwMode="auto">
          <a:xfrm>
            <a:off x="1678079" y="-26988"/>
            <a:ext cx="5662448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</a:rPr>
              <a:t>Стоимость обучения </a:t>
            </a:r>
          </a:p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</a:rPr>
              <a:t>в 2022-2023 уч. году</a:t>
            </a:r>
          </a:p>
        </p:txBody>
      </p:sp>
    </p:spTree>
    <p:extLst>
      <p:ext uri="{BB962C8B-B14F-4D97-AF65-F5344CB8AC3E}">
        <p14:creationId xmlns:p14="http://schemas.microsoft.com/office/powerpoint/2010/main" val="7870495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/>
          </p:nvPr>
        </p:nvGraphicFramePr>
        <p:xfrm>
          <a:off x="80962" y="695326"/>
          <a:ext cx="8856663" cy="4872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1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4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Год</a:t>
                      </a:r>
                    </a:p>
                    <a:p>
                      <a:pPr algn="ctr"/>
                      <a:endParaRPr lang="ru-RU" sz="20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>
                          <a:solidFill>
                            <a:schemeClr val="bg1"/>
                          </a:solidFill>
                        </a:rPr>
                        <a:t>Специалитет «Фундаментальная и прикладная химия»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Бакалавриат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«Химия»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730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rgbClr val="FF0000"/>
                          </a:solidFill>
                        </a:rPr>
                        <a:t>242</a:t>
                      </a:r>
                      <a:endParaRPr lang="ru-RU" sz="2400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200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Очная форма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179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Очно-заочная форма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9730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240</a:t>
                      </a:r>
                      <a:endParaRPr lang="ru-RU" sz="2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216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Очная </a:t>
                      </a:r>
                      <a:r>
                        <a:rPr lang="ru-RU" sz="2000" b="1" dirty="0"/>
                        <a:t>форма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168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Очно-заочная </a:t>
                      </a:r>
                      <a:r>
                        <a:rPr lang="ru-RU" sz="2000" b="1" dirty="0"/>
                        <a:t>форма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478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240</a:t>
                      </a:r>
                      <a:endParaRPr lang="ru-RU" sz="2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234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Очная </a:t>
                      </a:r>
                      <a:r>
                        <a:rPr lang="ru-RU" sz="2000" b="1" dirty="0"/>
                        <a:t>форма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189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Очно-заочная </a:t>
                      </a:r>
                      <a:r>
                        <a:rPr lang="ru-RU" sz="2000" b="1" dirty="0"/>
                        <a:t>форма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 smtClean="0">
                          <a:solidFill>
                            <a:srgbClr val="FF0000"/>
                          </a:solidFill>
                        </a:rPr>
                        <a:t>240</a:t>
                      </a:r>
                      <a:endParaRPr lang="ru-RU" sz="2400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235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Очная </a:t>
                      </a:r>
                      <a:r>
                        <a:rPr lang="ru-RU" sz="2000" b="1" dirty="0"/>
                        <a:t>форма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201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/>
                        <a:t>Очно-заочная </a:t>
                      </a:r>
                      <a:r>
                        <a:rPr lang="ru-RU" sz="2000" b="1" dirty="0"/>
                        <a:t>форма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297" name="TextBox 2"/>
          <p:cNvSpPr txBox="1">
            <a:spLocks noChangeArrowheads="1"/>
          </p:cNvSpPr>
          <p:nvPr/>
        </p:nvSpPr>
        <p:spPr bwMode="auto">
          <a:xfrm>
            <a:off x="2397979" y="-26988"/>
            <a:ext cx="422263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 dirty="0" smtClean="0">
                <a:solidFill>
                  <a:srgbClr val="FF0000"/>
                </a:solidFill>
              </a:rPr>
              <a:t>Средние </a:t>
            </a:r>
            <a:r>
              <a:rPr lang="ru-RU" altLang="ru-RU" sz="4000" b="1" dirty="0">
                <a:solidFill>
                  <a:srgbClr val="FF0000"/>
                </a:solidFill>
              </a:rPr>
              <a:t>баллы</a:t>
            </a:r>
          </a:p>
        </p:txBody>
      </p:sp>
    </p:spTree>
    <p:extLst>
      <p:ext uri="{BB962C8B-B14F-4D97-AF65-F5344CB8AC3E}">
        <p14:creationId xmlns:p14="http://schemas.microsoft.com/office/powerpoint/2010/main" val="1489519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5766882"/>
              </p:ext>
            </p:extLst>
          </p:nvPr>
        </p:nvGraphicFramePr>
        <p:xfrm>
          <a:off x="80962" y="695326"/>
          <a:ext cx="8856663" cy="58781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465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76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6137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54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Год</a:t>
                      </a:r>
                    </a:p>
                    <a:p>
                      <a:pPr algn="ctr"/>
                      <a:endParaRPr lang="ru-RU" sz="2000" baseline="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>
                          <a:solidFill>
                            <a:schemeClr val="bg1"/>
                          </a:solidFill>
                        </a:rPr>
                        <a:t>Специалитет «Фундаментальная и прикладная химия»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ru-RU" sz="2000" dirty="0">
                          <a:solidFill>
                            <a:schemeClr val="bg1"/>
                          </a:solidFill>
                        </a:rPr>
                        <a:t>Бакалавриат</a:t>
                      </a:r>
                      <a:r>
                        <a:rPr lang="ru-RU" sz="2000" baseline="0" dirty="0">
                          <a:solidFill>
                            <a:schemeClr val="bg1"/>
                          </a:solidFill>
                        </a:rPr>
                        <a:t> «Химия»</a:t>
                      </a:r>
                      <a:endParaRPr lang="ru-RU" sz="2000" dirty="0">
                        <a:solidFill>
                          <a:schemeClr val="bg1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9730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 smtClean="0">
                          <a:solidFill>
                            <a:schemeClr val="tx1"/>
                          </a:solidFill>
                        </a:rPr>
                        <a:t>2023</a:t>
                      </a:r>
                      <a:endParaRPr lang="ru-RU" sz="2000" b="1" baseline="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215</a:t>
                      </a:r>
                      <a:endParaRPr lang="ru-RU" sz="2400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136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Очная форма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 smtClean="0">
                          <a:solidFill>
                            <a:srgbClr val="FF0000"/>
                          </a:solidFill>
                        </a:rPr>
                        <a:t>126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Очно-заочная форма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079730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>
                          <a:solidFill>
                            <a:schemeClr val="tx1"/>
                          </a:solidFill>
                        </a:rPr>
                        <a:t>2022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215</a:t>
                      </a:r>
                      <a:endParaRPr lang="ru-RU" sz="2400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17</a:t>
                      </a:r>
                      <a:r>
                        <a:rPr lang="en-US" sz="2000" b="1" dirty="0">
                          <a:solidFill>
                            <a:srgbClr val="FF0000"/>
                          </a:solidFill>
                        </a:rPr>
                        <a:t>9</a:t>
                      </a:r>
                      <a:endParaRPr lang="ru-RU" sz="2000" b="1" dirty="0">
                        <a:solidFill>
                          <a:srgbClr val="FF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Очная форма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165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Очно-заочная форма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45478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>
                          <a:solidFill>
                            <a:schemeClr val="tx1"/>
                          </a:solidFill>
                        </a:rPr>
                        <a:t>2021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</a:rPr>
                        <a:t>184</a:t>
                      </a:r>
                      <a:endParaRPr lang="ru-RU" sz="2400" b="1" baseline="0" dirty="0">
                        <a:solidFill>
                          <a:srgbClr val="C00000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198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Очная форма</a:t>
                      </a:r>
                      <a:endParaRPr lang="ru-RU" sz="2000" dirty="0">
                        <a:solidFill>
                          <a:srgbClr val="C00000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171</a:t>
                      </a:r>
                      <a:endParaRPr lang="ru-RU" sz="2000" b="1" dirty="0">
                        <a:solidFill>
                          <a:srgbClr val="C0000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Очно-заочная форма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64096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>
                          <a:solidFill>
                            <a:schemeClr val="tx1"/>
                          </a:solidFill>
                        </a:rPr>
                        <a:t>2020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baseline="0" dirty="0">
                          <a:solidFill>
                            <a:srgbClr val="FF0000"/>
                          </a:solidFill>
                        </a:rPr>
                        <a:t>221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baseline="0" dirty="0">
                          <a:solidFill>
                            <a:srgbClr val="FF0000"/>
                          </a:solidFill>
                        </a:rPr>
                        <a:t>209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Очная форма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186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/>
                        <a:t>Очно-заочная форма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92088">
                <a:tc>
                  <a:txBody>
                    <a:bodyPr/>
                    <a:lstStyle/>
                    <a:p>
                      <a:pPr algn="ctr"/>
                      <a:r>
                        <a:rPr lang="ru-RU" sz="2000" b="1" baseline="0" dirty="0">
                          <a:solidFill>
                            <a:schemeClr val="tx1"/>
                          </a:solidFill>
                        </a:rPr>
                        <a:t>2019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>
                          <a:solidFill>
                            <a:srgbClr val="FF0000"/>
                          </a:solidFill>
                        </a:rPr>
                        <a:t>213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217</a:t>
                      </a:r>
                    </a:p>
                    <a:p>
                      <a:pPr algn="ctr"/>
                      <a:r>
                        <a:rPr lang="ru-RU" sz="2000" b="1" dirty="0"/>
                        <a:t>Очная форма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dirty="0">
                          <a:solidFill>
                            <a:srgbClr val="FF0000"/>
                          </a:solidFill>
                        </a:rPr>
                        <a:t>183</a:t>
                      </a:r>
                    </a:p>
                    <a:p>
                      <a:pPr algn="ctr"/>
                      <a:r>
                        <a:rPr lang="ru-RU" sz="2000" b="1" dirty="0"/>
                        <a:t>Очно-заочная форма</a:t>
                      </a:r>
                    </a:p>
                  </a:txBody>
                  <a:tcPr marL="91438" marR="91438" marT="45736" marB="4573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297" name="TextBox 2"/>
          <p:cNvSpPr txBox="1">
            <a:spLocks noChangeArrowheads="1"/>
          </p:cNvSpPr>
          <p:nvPr/>
        </p:nvSpPr>
        <p:spPr bwMode="auto">
          <a:xfrm>
            <a:off x="2041525" y="-26988"/>
            <a:ext cx="4935538" cy="70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ru-RU" altLang="ru-RU" sz="4000" b="1" dirty="0">
                <a:solidFill>
                  <a:srgbClr val="FF0000"/>
                </a:solidFill>
              </a:rPr>
              <a:t>Проходные баллы</a:t>
            </a:r>
          </a:p>
        </p:txBody>
      </p:sp>
    </p:spTree>
    <p:extLst>
      <p:ext uri="{BB962C8B-B14F-4D97-AF65-F5344CB8AC3E}">
        <p14:creationId xmlns:p14="http://schemas.microsoft.com/office/powerpoint/2010/main" val="1236141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6951178"/>
              </p:ext>
            </p:extLst>
          </p:nvPr>
        </p:nvGraphicFramePr>
        <p:xfrm>
          <a:off x="179388" y="1412776"/>
          <a:ext cx="8785224" cy="51430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2840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284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284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011167">
                <a:tc>
                  <a:txBody>
                    <a:bodyPr/>
                    <a:lstStyle/>
                    <a:p>
                      <a:pPr algn="ctr"/>
                      <a:r>
                        <a:rPr lang="ru-RU" sz="2200" baseline="0" dirty="0">
                          <a:solidFill>
                            <a:schemeClr val="bg1"/>
                          </a:solidFill>
                        </a:rPr>
                        <a:t>Специалитет «Фундаментальная и прикладная химия»</a:t>
                      </a:r>
                    </a:p>
                  </a:txBody>
                  <a:tcPr marL="91443" marR="91443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/>
                      <a:endParaRPr lang="ru-RU" sz="22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200" dirty="0">
                          <a:solidFill>
                            <a:schemeClr val="bg1"/>
                          </a:solidFill>
                        </a:rPr>
                        <a:t>Бакалавриат</a:t>
                      </a:r>
                      <a:r>
                        <a:rPr lang="ru-RU" sz="2200" baseline="0" dirty="0">
                          <a:solidFill>
                            <a:schemeClr val="bg1"/>
                          </a:solidFill>
                        </a:rPr>
                        <a:t> «Химия»</a:t>
                      </a:r>
                      <a:endParaRPr lang="ru-RU" sz="22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46677">
                <a:tc rowSpan="3">
                  <a:txBody>
                    <a:bodyPr/>
                    <a:lstStyle/>
                    <a:p>
                      <a:r>
                        <a:rPr lang="ru-RU" sz="2200" b="1" dirty="0"/>
                        <a:t>Очная форма</a:t>
                      </a:r>
                    </a:p>
                    <a:p>
                      <a:r>
                        <a:rPr lang="ru-RU" sz="2200" b="1" dirty="0" smtClean="0"/>
                        <a:t>50 </a:t>
                      </a:r>
                      <a:r>
                        <a:rPr lang="ru-RU" sz="2200" b="1" dirty="0"/>
                        <a:t>бюджетных мест</a:t>
                      </a:r>
                    </a:p>
                  </a:txBody>
                  <a:tcPr marL="91443" marR="91443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/>
                        <a:t>Очная форма</a:t>
                      </a:r>
                    </a:p>
                    <a:p>
                      <a:r>
                        <a:rPr lang="ru-RU" sz="2200" b="1" dirty="0"/>
                        <a:t>75 бюджетных мест</a:t>
                      </a:r>
                    </a:p>
                    <a:p>
                      <a:endParaRPr lang="ru-RU" sz="2200" dirty="0"/>
                    </a:p>
                  </a:txBody>
                  <a:tcPr marL="91443" marR="91443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/>
                        <a:t>Очно-заочная форма</a:t>
                      </a:r>
                    </a:p>
                    <a:p>
                      <a:r>
                        <a:rPr lang="ru-RU" sz="2200" b="1" dirty="0" smtClean="0"/>
                        <a:t>10 </a:t>
                      </a:r>
                      <a:r>
                        <a:rPr lang="ru-RU" sz="2200" b="1" dirty="0"/>
                        <a:t>бюджетных мест</a:t>
                      </a:r>
                      <a:endParaRPr lang="ru-RU" sz="2200" dirty="0"/>
                    </a:p>
                  </a:txBody>
                  <a:tcPr marL="91443" marR="91443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48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endParaRPr lang="ru-RU" sz="2200" b="1" baseline="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200" b="1" baseline="0" dirty="0">
                          <a:solidFill>
                            <a:schemeClr val="tx1"/>
                          </a:solidFill>
                        </a:rPr>
                        <a:t>Магистратура «Химия»</a:t>
                      </a:r>
                    </a:p>
                    <a:p>
                      <a:pPr algn="ctr"/>
                      <a:endParaRPr lang="ru-RU" sz="2200" b="1" dirty="0"/>
                    </a:p>
                  </a:txBody>
                  <a:tcPr marL="91443" marR="91443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01891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200" b="1" dirty="0"/>
                        <a:t>Очная форма</a:t>
                      </a:r>
                    </a:p>
                    <a:p>
                      <a:r>
                        <a:rPr lang="ru-RU" sz="2200" b="1" dirty="0" smtClean="0"/>
                        <a:t>49 </a:t>
                      </a:r>
                      <a:r>
                        <a:rPr lang="ru-RU" sz="2200" b="1" dirty="0"/>
                        <a:t>бюджетных места</a:t>
                      </a:r>
                    </a:p>
                    <a:p>
                      <a:endParaRPr lang="ru-RU" sz="2200" dirty="0"/>
                    </a:p>
                  </a:txBody>
                  <a:tcPr marL="91443" marR="91443" marT="45706" marB="45706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ru-RU" sz="2200" b="1" dirty="0"/>
                        <a:t>Очно-заочная форма</a:t>
                      </a:r>
                    </a:p>
                    <a:p>
                      <a:r>
                        <a:rPr lang="ru-RU" sz="2200" b="1" dirty="0"/>
                        <a:t>10 бюджетных мест</a:t>
                      </a:r>
                    </a:p>
                    <a:p>
                      <a:endParaRPr lang="ru-RU" sz="2200" dirty="0"/>
                    </a:p>
                  </a:txBody>
                  <a:tcPr marL="91443" marR="91443" marT="45706" marB="45706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123728" y="188640"/>
            <a:ext cx="34466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dirty="0">
                <a:solidFill>
                  <a:srgbClr val="FF0000"/>
                </a:solidFill>
              </a:rPr>
              <a:t>Прием 2023 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58288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 txBox="1"/>
          <p:nvPr/>
        </p:nvSpPr>
        <p:spPr>
          <a:xfrm>
            <a:off x="468312" y="2605150"/>
            <a:ext cx="82233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54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Заголовок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3600" b="0" i="0" u="none" strike="noStrike" cap="none" baseline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  <a:rtl val="0"/>
              </a:rPr>
              <a:t>Подзаголовок презентации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  <a:rtl val="0"/>
              </a:rPr>
              <a:t>Результаты в области компьютерной графики и геометрического моделирования</a:t>
            </a:r>
          </a:p>
        </p:txBody>
      </p:sp>
      <p:sp>
        <p:nvSpPr>
          <p:cNvPr id="90" name="Shape 90"/>
          <p:cNvSpPr/>
          <p:nvPr/>
        </p:nvSpPr>
        <p:spPr>
          <a:xfrm>
            <a:off x="0" y="5029200"/>
            <a:ext cx="9144000" cy="1828499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0" y="0"/>
            <a:ext cx="9144000" cy="11859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323528" y="1854824"/>
            <a:ext cx="8223300" cy="242405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r>
              <a:rPr lang="ru-RU" sz="8000" b="1" i="0" u="none" strike="noStrike" cap="none" baseline="0" dirty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rtl val="0"/>
              </a:rPr>
              <a:t>НОУ «Химия» </a:t>
            </a:r>
            <a:r>
              <a:rPr lang="ru-RU" sz="8000" b="1" i="0" u="none" strike="noStrike" cap="none" baseline="0" dirty="0" smtClean="0">
                <a:solidFill>
                  <a:srgbClr val="0070C0"/>
                </a:solidFill>
                <a:latin typeface="Arial"/>
                <a:ea typeface="Arial"/>
                <a:cs typeface="Arial"/>
                <a:sym typeface="Arial"/>
                <a:rtl val="0"/>
              </a:rPr>
              <a:t>2023/2024</a:t>
            </a:r>
            <a:endParaRPr sz="8000" b="1" i="0" u="none" strike="noStrike" cap="none" baseline="0" dirty="0">
              <a:solidFill>
                <a:srgbClr val="0070C0"/>
              </a:solidFill>
              <a:latin typeface="Arial"/>
              <a:ea typeface="Arial"/>
              <a:cs typeface="Arial"/>
              <a:sym typeface="Arial"/>
              <a:rtl val="0"/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0669966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468312" y="2605150"/>
            <a:ext cx="82233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54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Заголовок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36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Подзаголовок презентации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468312" y="2605150"/>
            <a:ext cx="82233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lang="ru-RU" sz="3200" b="1" i="0" u="none" strike="noStrike" cap="none" baseline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Цифровая 3D-медицина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Font typeface="Calibri"/>
              <a:buNone/>
            </a:pPr>
            <a:endParaRPr sz="3000" b="1" i="0" u="none" strike="noStrike" cap="none" baseline="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1800" b="0" i="0" u="none" strike="noStrike" cap="none" baseline="0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Результаты в области компьютерной графики и геометрического моделирования</a:t>
            </a:r>
          </a:p>
        </p:txBody>
      </p:sp>
      <p:sp>
        <p:nvSpPr>
          <p:cNvPr id="107" name="Shape 107"/>
          <p:cNvSpPr/>
          <p:nvPr/>
        </p:nvSpPr>
        <p:spPr>
          <a:xfrm>
            <a:off x="0" y="5562500"/>
            <a:ext cx="9144000" cy="12954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0" y="0"/>
            <a:ext cx="9144000" cy="11859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Объект 4"/>
          <p:cNvSpPr txBox="1">
            <a:spLocks/>
          </p:cNvSpPr>
          <p:nvPr/>
        </p:nvSpPr>
        <p:spPr>
          <a:xfrm>
            <a:off x="467544" y="1484784"/>
            <a:ext cx="8229600" cy="5328592"/>
          </a:xfrm>
          <a:prstGeom prst="rect">
            <a:avLst/>
          </a:prstGeom>
        </p:spPr>
        <p:txBody>
          <a:bodyPr>
            <a:norm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pPr algn="just"/>
            <a:r>
              <a:rPr lang="ru-RU" sz="2400" b="1" dirty="0"/>
              <a:t>9, 10 классы: </a:t>
            </a:r>
            <a:r>
              <a:rPr lang="ru-RU" sz="2400" dirty="0"/>
              <a:t>секции на базе кафедр </a:t>
            </a:r>
            <a:r>
              <a:rPr lang="ru-RU" sz="2400" b="1" dirty="0"/>
              <a:t>неорганической химии, аналитической и медицинской химии ННГУ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«Неорганическая химия»,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«Аналитическая химия»,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«Прикладная химия»,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«Медицинская химия»,</a:t>
            </a:r>
          </a:p>
          <a:p>
            <a:pPr marL="342900" lvl="1" indent="-342900" algn="just">
              <a:buFont typeface="Arial" panose="020B0604020202020204" pitchFamily="34" charset="0"/>
              <a:buChar char="•"/>
            </a:pPr>
            <a:r>
              <a:rPr lang="ru-RU" sz="2400" dirty="0"/>
              <a:t>«Экологическая химия».</a:t>
            </a:r>
          </a:p>
          <a:p>
            <a:pPr lvl="1" algn="just"/>
            <a:endParaRPr lang="ru-RU" sz="2400" dirty="0"/>
          </a:p>
          <a:p>
            <a:pPr algn="just"/>
            <a:r>
              <a:rPr lang="ru-RU" sz="2400" b="1" dirty="0"/>
              <a:t>11 классы</a:t>
            </a:r>
            <a:r>
              <a:rPr lang="ru-RU" sz="2400" dirty="0"/>
              <a:t>: секция «Органическая химия» на базе кафедры </a:t>
            </a:r>
            <a:r>
              <a:rPr lang="ru-RU" sz="2400" b="1" dirty="0"/>
              <a:t>органической химии ННГУ</a:t>
            </a:r>
            <a:r>
              <a:rPr lang="ru-RU" sz="2400" dirty="0"/>
              <a:t> и ИМХ.</a:t>
            </a:r>
          </a:p>
          <a:p>
            <a:pPr algn="just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528113283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36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Подзаголовок презентации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468312" y="1106216"/>
            <a:ext cx="8223300" cy="441101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 dirty="0">
                <a:solidFill>
                  <a:schemeClr val="tx1"/>
                </a:solidFill>
                <a:sym typeface="Arial"/>
              </a:rPr>
              <a:t>Заняти</a:t>
            </a:r>
            <a:r>
              <a:rPr lang="ru-RU" sz="2400" dirty="0">
                <a:solidFill>
                  <a:schemeClr val="tx1"/>
                </a:solidFill>
              </a:rPr>
              <a:t>я начнутся </a:t>
            </a:r>
            <a:r>
              <a:rPr lang="ru-RU" sz="2400" b="1" dirty="0">
                <a:solidFill>
                  <a:schemeClr val="tx1"/>
                </a:solidFill>
              </a:rPr>
              <a:t>с первой недели октября</a:t>
            </a:r>
            <a:r>
              <a:rPr lang="ru-RU" sz="2400" dirty="0">
                <a:solidFill>
                  <a:schemeClr val="tx1"/>
                </a:solidFill>
              </a:rPr>
              <a:t>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endParaRPr lang="ru-RU" sz="2400" b="0" i="0" u="none" strike="noStrike" cap="none" baseline="0" dirty="0">
              <a:solidFill>
                <a:schemeClr val="tx1"/>
              </a:solidFill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2400" b="0" i="0" u="none" strike="noStrike" cap="none" baseline="0" dirty="0">
                <a:solidFill>
                  <a:schemeClr val="tx1"/>
                </a:solidFill>
                <a:sym typeface="Arial"/>
              </a:rPr>
              <a:t>В первом</a:t>
            </a:r>
            <a:r>
              <a:rPr lang="ru-RU" sz="2400" b="0" i="0" u="none" strike="noStrike" cap="none" dirty="0">
                <a:solidFill>
                  <a:schemeClr val="tx1"/>
                </a:solidFill>
                <a:sym typeface="Arial"/>
              </a:rPr>
              <a:t> полугодии – </a:t>
            </a:r>
            <a:r>
              <a:rPr lang="ru-RU" sz="2400" b="1" i="0" u="none" strike="noStrike" cap="none" dirty="0">
                <a:solidFill>
                  <a:schemeClr val="tx1"/>
                </a:solidFill>
                <a:sym typeface="Arial"/>
              </a:rPr>
              <a:t>групповые занятия</a:t>
            </a:r>
            <a:r>
              <a:rPr lang="ru-RU" sz="2400" b="0" i="0" u="none" strike="noStrike" cap="none" dirty="0">
                <a:solidFill>
                  <a:schemeClr val="tx1"/>
                </a:solidFill>
                <a:sym typeface="Arial"/>
              </a:rPr>
              <a:t>: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b="0" i="0" u="none" strike="noStrike" cap="none" dirty="0">
                <a:solidFill>
                  <a:schemeClr val="tx1"/>
                </a:solidFill>
                <a:sym typeface="Arial"/>
              </a:rPr>
              <a:t>один раз в неделю или</a:t>
            </a:r>
          </a:p>
          <a:p>
            <a:pPr marL="285750" marR="0" lvl="0" indent="-28575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  <a:buFont typeface="Arial" panose="020B0604020202020204" pitchFamily="34" charset="0"/>
              <a:buChar char="•"/>
            </a:pPr>
            <a:r>
              <a:rPr lang="ru-RU" sz="2400" b="0" i="0" u="none" strike="noStrike" cap="none" dirty="0">
                <a:solidFill>
                  <a:schemeClr val="tx1"/>
                </a:solidFill>
                <a:sym typeface="Arial"/>
              </a:rPr>
              <a:t>один раз в две недели</a:t>
            </a:r>
            <a:r>
              <a:rPr lang="en-US" sz="2400" b="0" i="0" u="none" strike="noStrike" cap="none" dirty="0">
                <a:solidFill>
                  <a:schemeClr val="tx1"/>
                </a:solidFill>
                <a:sym typeface="Arial"/>
              </a:rPr>
              <a:t> – </a:t>
            </a:r>
            <a:r>
              <a:rPr lang="ru-RU" sz="2400" b="0" i="1" u="none" strike="noStrike" cap="none" dirty="0">
                <a:solidFill>
                  <a:schemeClr val="tx1"/>
                </a:solidFill>
                <a:sym typeface="Arial"/>
              </a:rPr>
              <a:t>в зависимости от числа желающих.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1"/>
              </a:buClr>
              <a:buSzPct val="100000"/>
            </a:pPr>
            <a:r>
              <a:rPr lang="ru-RU" sz="2400" dirty="0">
                <a:solidFill>
                  <a:schemeClr val="tx1"/>
                </a:solidFill>
              </a:rPr>
              <a:t>Продолжительность занятий – 1,5-2 часа.</a:t>
            </a:r>
            <a:endParaRPr lang="ru-RU" sz="2400" b="0" i="0" u="none" strike="noStrike" cap="none" dirty="0">
              <a:solidFill>
                <a:schemeClr val="tx1"/>
              </a:solidFill>
              <a:sym typeface="Arial"/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endParaRPr lang="ru-RU" sz="2400" baseline="0"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2400" b="0" i="0" u="none" strike="noStrike" cap="none" dirty="0">
                <a:solidFill>
                  <a:schemeClr val="tx1"/>
                </a:solidFill>
                <a:sym typeface="Arial"/>
              </a:rPr>
              <a:t>Во втором полугодии – </a:t>
            </a:r>
            <a:r>
              <a:rPr lang="ru-RU" sz="2400" b="1" i="0" u="none" strike="noStrike" cap="none" dirty="0">
                <a:solidFill>
                  <a:schemeClr val="tx1"/>
                </a:solidFill>
                <a:sym typeface="Arial"/>
              </a:rPr>
              <a:t>индивидуальные занятия </a:t>
            </a:r>
            <a:r>
              <a:rPr lang="ru-RU" sz="2400" b="0" i="0" u="none" strike="noStrike" cap="none" dirty="0">
                <a:solidFill>
                  <a:schemeClr val="tx1"/>
                </a:solidFill>
                <a:sym typeface="Arial"/>
              </a:rPr>
              <a:t>по графику, </a:t>
            </a:r>
            <a:r>
              <a:rPr lang="ru-RU" sz="2400" dirty="0">
                <a:solidFill>
                  <a:schemeClr val="tx1"/>
                </a:solidFill>
              </a:rPr>
              <a:t>согласованному с руководителем.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endParaRPr lang="ru-RU" sz="2400" dirty="0">
              <a:solidFill>
                <a:schemeClr val="tx1"/>
              </a:solidFill>
            </a:endParaRP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2400" b="1" dirty="0">
                <a:solidFill>
                  <a:schemeClr val="tx1"/>
                </a:solidFill>
              </a:rPr>
              <a:t>Апрель – городская конференция НОУ.</a:t>
            </a:r>
            <a:endParaRPr lang="ru-RU" sz="2400" b="1" i="0" u="none" strike="noStrike" cap="none" baseline="0" dirty="0">
              <a:solidFill>
                <a:srgbClr val="FFFFFF"/>
              </a:solidFill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0" y="5562500"/>
            <a:ext cx="9144000" cy="12954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0" y="0"/>
            <a:ext cx="9144000" cy="11859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0295039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36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Подзаголовок презентации</a:t>
            </a:r>
          </a:p>
        </p:txBody>
      </p:sp>
      <p:sp>
        <p:nvSpPr>
          <p:cNvPr id="106" name="Shape 106"/>
          <p:cNvSpPr txBox="1"/>
          <p:nvPr/>
        </p:nvSpPr>
        <p:spPr>
          <a:xfrm>
            <a:off x="323528" y="1131698"/>
            <a:ext cx="8223300" cy="443080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2300" b="1" i="0" u="none" strike="noStrike" cap="none" baseline="0" dirty="0">
                <a:solidFill>
                  <a:schemeClr val="tx1"/>
                </a:solidFill>
                <a:sym typeface="Arial"/>
              </a:rPr>
              <a:t>На занятиях мы </a:t>
            </a:r>
            <a:r>
              <a:rPr lang="ru-RU" sz="2300" b="1" i="0" u="none" strike="noStrike" cap="none" baseline="0" dirty="0">
                <a:solidFill>
                  <a:srgbClr val="FF0000"/>
                </a:solidFill>
                <a:sym typeface="Arial"/>
              </a:rPr>
              <a:t>НЕ занимаемся</a:t>
            </a:r>
            <a:r>
              <a:rPr lang="ru-RU" sz="2300" b="1" i="0" u="none" strike="noStrike" cap="none" baseline="0" dirty="0">
                <a:solidFill>
                  <a:schemeClr val="tx1"/>
                </a:solidFill>
                <a:sym typeface="Arial"/>
              </a:rPr>
              <a:t>:</a:t>
            </a:r>
          </a:p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endParaRPr lang="ru-RU" sz="2300" b="1" dirty="0">
              <a:solidFill>
                <a:schemeClr val="tx1"/>
              </a:solidFill>
            </a:endParaRP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300" i="0" u="none" strike="noStrike" cap="none" baseline="0" dirty="0">
                <a:solidFill>
                  <a:srgbClr val="FF0000"/>
                </a:solidFill>
                <a:sym typeface="Arial"/>
              </a:rPr>
              <a:t>написанием рефератов и подготовкой любых </a:t>
            </a:r>
            <a:r>
              <a:rPr lang="ru-RU" sz="2300" dirty="0">
                <a:solidFill>
                  <a:srgbClr val="FF0000"/>
                </a:solidFill>
              </a:rPr>
              <a:t>проектов для защиты в школе</a:t>
            </a:r>
            <a:r>
              <a:rPr lang="ru-RU" sz="2300" i="0" u="none" strike="noStrike" cap="none" baseline="0" dirty="0">
                <a:solidFill>
                  <a:srgbClr val="FF0000"/>
                </a:solidFill>
                <a:sym typeface="Arial"/>
              </a:rPr>
              <a:t>;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300" dirty="0">
                <a:solidFill>
                  <a:srgbClr val="FF0000"/>
                </a:solidFill>
              </a:rPr>
              <a:t>подготовкой к олимпиадам любого уровня;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r>
              <a:rPr lang="ru-RU" sz="2300" i="0" u="none" strike="noStrike" cap="none" baseline="0" dirty="0">
                <a:solidFill>
                  <a:srgbClr val="FF0000"/>
                </a:solidFill>
                <a:sym typeface="Arial"/>
              </a:rPr>
              <a:t>подготовкой к ЕГ</a:t>
            </a:r>
            <a:r>
              <a:rPr lang="ru-RU" sz="2300" dirty="0">
                <a:solidFill>
                  <a:srgbClr val="FF0000"/>
                </a:solidFill>
              </a:rPr>
              <a:t>Э и ГИА.</a:t>
            </a:r>
          </a:p>
          <a:p>
            <a:pPr marL="457200" marR="0" lvl="0" indent="-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  <a:buFont typeface="+mj-lt"/>
              <a:buAutoNum type="arabicPeriod"/>
            </a:pPr>
            <a:endParaRPr lang="ru-RU" sz="2300" dirty="0">
              <a:solidFill>
                <a:schemeClr val="tx1"/>
              </a:solidFill>
            </a:endParaRP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ru-RU" sz="2300" dirty="0">
                <a:solidFill>
                  <a:srgbClr val="0070C0"/>
                </a:solidFill>
              </a:rPr>
              <a:t>На групповых занятиях </a:t>
            </a:r>
            <a:r>
              <a:rPr lang="ru-RU" sz="2300" dirty="0">
                <a:solidFill>
                  <a:schemeClr val="tx1"/>
                </a:solidFill>
              </a:rPr>
              <a:t>мы изучаем основы эксперимента по профилю кафедры и углубляем теоретические знания.</a:t>
            </a:r>
          </a:p>
          <a:p>
            <a:pPr marR="0"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lang="ru-RU" sz="2300" dirty="0">
                <a:solidFill>
                  <a:srgbClr val="0070C0"/>
                </a:solidFill>
              </a:rPr>
              <a:t>На индивидуальных занятиях </a:t>
            </a:r>
            <a:r>
              <a:rPr lang="ru-RU" sz="2300" dirty="0">
                <a:solidFill>
                  <a:schemeClr val="tx1"/>
                </a:solidFill>
              </a:rPr>
              <a:t>планируем и выполняем индивидуальные экспериментальные работы исследовательского характера к городской конференции.</a:t>
            </a:r>
            <a:endParaRPr lang="ru-RU" sz="2300" i="0" u="none" strike="noStrike" cap="none" baseline="0" dirty="0">
              <a:solidFill>
                <a:schemeClr val="tx1"/>
              </a:solidFill>
              <a:sym typeface="Arial"/>
            </a:endParaRPr>
          </a:p>
        </p:txBody>
      </p:sp>
      <p:sp>
        <p:nvSpPr>
          <p:cNvPr id="107" name="Shape 107"/>
          <p:cNvSpPr/>
          <p:nvPr/>
        </p:nvSpPr>
        <p:spPr>
          <a:xfrm>
            <a:off x="0" y="5562500"/>
            <a:ext cx="9144000" cy="12954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0" y="0"/>
            <a:ext cx="9144000" cy="11859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6855896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3600" b="0" i="0" u="none" strike="noStrike" cap="none" baseline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Подзаголовок презентации</a:t>
            </a:r>
          </a:p>
        </p:txBody>
      </p:sp>
      <p:sp>
        <p:nvSpPr>
          <p:cNvPr id="107" name="Shape 107"/>
          <p:cNvSpPr/>
          <p:nvPr/>
        </p:nvSpPr>
        <p:spPr>
          <a:xfrm>
            <a:off x="0" y="5562500"/>
            <a:ext cx="9144000" cy="12954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0" y="0"/>
            <a:ext cx="9144000" cy="11859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67544" y="1124744"/>
            <a:ext cx="7886700" cy="4353216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ru-RU" sz="2400" b="1" dirty="0"/>
              <a:t>Кафедра аналитической и медицинской химии:</a:t>
            </a:r>
          </a:p>
          <a:p>
            <a:pPr lvl="1"/>
            <a:r>
              <a:rPr lang="ru-RU" sz="2400" dirty="0"/>
              <a:t>к.х.н., доцент</a:t>
            </a:r>
          </a:p>
          <a:p>
            <a:pPr lvl="1"/>
            <a:r>
              <a:rPr lang="ru-RU" sz="2400" b="1" dirty="0" err="1"/>
              <a:t>Абражеев</a:t>
            </a:r>
            <a:r>
              <a:rPr lang="ru-RU" sz="2400" b="1" dirty="0"/>
              <a:t> Ростислав Владиславович</a:t>
            </a:r>
          </a:p>
          <a:p>
            <a:pPr lvl="1"/>
            <a:r>
              <a:rPr lang="ru-RU" sz="2400" dirty="0"/>
              <a:t>занятия по </a:t>
            </a:r>
            <a:r>
              <a:rPr lang="ru-RU" sz="2400" dirty="0" smtClean="0"/>
              <a:t>пятницам </a:t>
            </a:r>
            <a:r>
              <a:rPr lang="ru-RU" sz="2400" dirty="0"/>
              <a:t>с </a:t>
            </a:r>
            <a:r>
              <a:rPr lang="ru-RU" sz="2400" dirty="0" smtClean="0"/>
              <a:t>16:20</a:t>
            </a:r>
            <a:endParaRPr lang="ru-RU" sz="2400" dirty="0"/>
          </a:p>
          <a:p>
            <a:pPr lvl="1"/>
            <a:r>
              <a:rPr lang="ru-RU" sz="2400" dirty="0"/>
              <a:t>(</a:t>
            </a:r>
            <a:r>
              <a:rPr lang="en-US" sz="2400" dirty="0"/>
              <a:t>V </a:t>
            </a:r>
            <a:r>
              <a:rPr lang="ru-RU" sz="2400" dirty="0"/>
              <a:t>корпус ННГУ, 3 этаж, лаб. 319)</a:t>
            </a:r>
          </a:p>
          <a:p>
            <a:pPr lvl="1"/>
            <a:endParaRPr lang="ru-RU" sz="2400" dirty="0"/>
          </a:p>
          <a:p>
            <a:pPr lvl="1"/>
            <a:r>
              <a:rPr lang="ru-RU" sz="2400" dirty="0"/>
              <a:t>к.х.н., доцент</a:t>
            </a:r>
          </a:p>
          <a:p>
            <a:pPr lvl="1"/>
            <a:r>
              <a:rPr lang="ru-RU" sz="2400" b="1" dirty="0"/>
              <a:t>Мосягин Павел Валерьевич</a:t>
            </a:r>
          </a:p>
          <a:p>
            <a:pPr lvl="1"/>
            <a:r>
              <a:rPr lang="ru-RU" sz="2400" dirty="0"/>
              <a:t>занятия по </a:t>
            </a:r>
            <a:r>
              <a:rPr lang="ru-RU" sz="2400" dirty="0" smtClean="0"/>
              <a:t>четвергам </a:t>
            </a:r>
            <a:r>
              <a:rPr lang="ru-RU" sz="2400" dirty="0"/>
              <a:t>с 18:00</a:t>
            </a:r>
          </a:p>
          <a:p>
            <a:pPr lvl="1"/>
            <a:r>
              <a:rPr lang="ru-RU" sz="2400" dirty="0"/>
              <a:t>(</a:t>
            </a:r>
            <a:r>
              <a:rPr lang="en-US" sz="2400" dirty="0"/>
              <a:t>V </a:t>
            </a:r>
            <a:r>
              <a:rPr lang="ru-RU" sz="2400" dirty="0"/>
              <a:t>корпус ННГУ, 3 этаж, лаб. 319)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428" y="1484784"/>
            <a:ext cx="1766020" cy="176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428" y="3645024"/>
            <a:ext cx="1766020" cy="176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00238274"/>
      </p:ext>
    </p:extLst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lang="ru-RU" sz="3600" b="0" i="0" u="none" strike="noStrike" cap="none" baseline="0" dirty="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Подзаголовок презентации</a:t>
            </a:r>
          </a:p>
        </p:txBody>
      </p:sp>
      <p:sp>
        <p:nvSpPr>
          <p:cNvPr id="107" name="Shape 107"/>
          <p:cNvSpPr/>
          <p:nvPr/>
        </p:nvSpPr>
        <p:spPr>
          <a:xfrm>
            <a:off x="0" y="5562500"/>
            <a:ext cx="9144000" cy="12954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Shape 108"/>
          <p:cNvSpPr/>
          <p:nvPr/>
        </p:nvSpPr>
        <p:spPr>
          <a:xfrm>
            <a:off x="0" y="0"/>
            <a:ext cx="9144000" cy="11859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2" name="Shape 1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467544" y="1124744"/>
            <a:ext cx="7886700" cy="4353216"/>
          </a:xfrm>
          <a:prstGeom prst="rect">
            <a:avLst/>
          </a:prstGeom>
        </p:spPr>
        <p:txBody>
          <a:bodyPr/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1pPr>
            <a:lvl2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2pPr>
            <a:lvl3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3pPr>
            <a:lvl4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4pPr>
            <a:lvl5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5pPr>
            <a:lvl6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6pPr>
            <a:lvl7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7pPr>
            <a:lvl8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8pPr>
            <a:lvl9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rtl val="0"/>
              </a:defRPr>
            </a:lvl9pPr>
          </a:lstStyle>
          <a:p>
            <a:r>
              <a:rPr lang="ru-RU" sz="2400" b="1" dirty="0"/>
              <a:t>Кафедра неорганической химии:</a:t>
            </a:r>
          </a:p>
          <a:p>
            <a:pPr lvl="1"/>
            <a:r>
              <a:rPr lang="ru-RU" sz="2400" dirty="0" smtClean="0"/>
              <a:t>лаборант-исследователь</a:t>
            </a:r>
          </a:p>
          <a:p>
            <a:pPr lvl="1"/>
            <a:r>
              <a:rPr lang="ru-RU" sz="2400" b="1" dirty="0" err="1" smtClean="0"/>
              <a:t>Поздова</a:t>
            </a:r>
            <a:r>
              <a:rPr lang="ru-RU" sz="2400" b="1" dirty="0" smtClean="0"/>
              <a:t> Татьяна Сергеевна</a:t>
            </a:r>
            <a:endParaRPr lang="ru-RU" sz="2400" b="1" dirty="0"/>
          </a:p>
          <a:p>
            <a:pPr lvl="1"/>
            <a:r>
              <a:rPr lang="ru-RU" sz="2400" dirty="0"/>
              <a:t>занятия по вторникам с </a:t>
            </a:r>
            <a:r>
              <a:rPr lang="en-US" sz="2400" dirty="0"/>
              <a:t>16</a:t>
            </a:r>
            <a:r>
              <a:rPr lang="ru-RU" sz="2400" dirty="0"/>
              <a:t>:</a:t>
            </a:r>
            <a:r>
              <a:rPr lang="en-US" sz="2400" dirty="0"/>
              <a:t>2</a:t>
            </a:r>
            <a:r>
              <a:rPr lang="ru-RU" sz="2400" dirty="0"/>
              <a:t>0</a:t>
            </a:r>
          </a:p>
          <a:p>
            <a:pPr lvl="1"/>
            <a:r>
              <a:rPr lang="ru-RU" sz="2400" dirty="0"/>
              <a:t>(</a:t>
            </a:r>
            <a:r>
              <a:rPr lang="en-US" sz="2400" dirty="0"/>
              <a:t>V </a:t>
            </a:r>
            <a:r>
              <a:rPr lang="ru-RU" sz="2400" dirty="0"/>
              <a:t>корпус ННГУ, 2 этаж, лаб. 209)</a:t>
            </a:r>
          </a:p>
          <a:p>
            <a:pPr lvl="1"/>
            <a:r>
              <a:rPr lang="ru-RU" sz="2400" b="1" dirty="0"/>
              <a:t>Кафедра органической химии:</a:t>
            </a:r>
          </a:p>
          <a:p>
            <a:pPr lvl="1"/>
            <a:r>
              <a:rPr lang="ru-RU" sz="2400" dirty="0"/>
              <a:t>к.х.н., доцент</a:t>
            </a:r>
          </a:p>
          <a:p>
            <a:pPr lvl="1"/>
            <a:r>
              <a:rPr lang="ru-RU" sz="2400" b="1" dirty="0"/>
              <a:t>Кузнецова Юлия Леонидовна</a:t>
            </a:r>
          </a:p>
          <a:p>
            <a:pPr lvl="1"/>
            <a:r>
              <a:rPr lang="ru-RU" sz="2400" dirty="0"/>
              <a:t>занятия по четвергам с 16:00 </a:t>
            </a:r>
          </a:p>
          <a:p>
            <a:pPr lvl="1"/>
            <a:r>
              <a:rPr lang="ru-RU" sz="2400" dirty="0"/>
              <a:t>(</a:t>
            </a:r>
            <a:r>
              <a:rPr lang="ru-RU" sz="2400" dirty="0">
                <a:solidFill>
                  <a:srgbClr val="FF0000"/>
                </a:solidFill>
              </a:rPr>
              <a:t>только 11 класс!</a:t>
            </a:r>
            <a:r>
              <a:rPr lang="ru-RU" sz="2400" dirty="0"/>
              <a:t>)</a:t>
            </a:r>
          </a:p>
          <a:p>
            <a:pPr lvl="1"/>
            <a:r>
              <a:rPr lang="ru-RU" sz="2400" dirty="0"/>
              <a:t>(</a:t>
            </a:r>
            <a:r>
              <a:rPr lang="en-US" sz="2400" dirty="0"/>
              <a:t>II </a:t>
            </a:r>
            <a:r>
              <a:rPr lang="ru-RU" sz="2400" dirty="0"/>
              <a:t>корпус ННГУ, 4 этаж, лаб. </a:t>
            </a:r>
            <a:r>
              <a:rPr lang="ru-RU" sz="2400" dirty="0" smtClean="0"/>
              <a:t>436)</a:t>
            </a:r>
            <a:endParaRPr lang="ru-RU" sz="24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46614"/>
            <a:ext cx="1615082" cy="20706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Поздова Татьяна Сергеевна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1185900"/>
            <a:ext cx="1939177" cy="1939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966614"/>
      </p:ext>
    </p:extLst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842</Words>
  <Application>Microsoft Office PowerPoint</Application>
  <PresentationFormat>Экран (4:3)</PresentationFormat>
  <Paragraphs>238</Paragraphs>
  <Slides>29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4" baseType="lpstr">
      <vt:lpstr>Arial</vt:lpstr>
      <vt:lpstr>Calibri</vt:lpstr>
      <vt:lpstr>DendaNewBlackCondC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Павел</dc:creator>
  <cp:lastModifiedBy>Павел</cp:lastModifiedBy>
  <cp:revision>38</cp:revision>
  <dcterms:created xsi:type="dcterms:W3CDTF">2021-11-01T10:45:58Z</dcterms:created>
  <dcterms:modified xsi:type="dcterms:W3CDTF">2023-10-01T05:12:58Z</dcterms:modified>
</cp:coreProperties>
</file>