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60" r:id="rId4"/>
    <p:sldId id="263" r:id="rId5"/>
    <p:sldId id="259" r:id="rId6"/>
    <p:sldId id="261" r:id="rId7"/>
    <p:sldId id="262" r:id="rId8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297572269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4641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8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1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1270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685800" indent="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2pPr>
            <a:lvl3pPr marL="1143000" indent="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4pPr>
            <a:lvl5pPr marL="20574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5pPr>
            <a:lvl6pPr marL="25146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1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1270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685800" indent="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2pPr>
            <a:lvl3pPr marL="1143000" indent="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4pPr>
            <a:lvl5pPr marL="20574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5pPr>
            <a:lvl6pPr marL="25146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8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29841" y="1681163"/>
            <a:ext cx="3868198" cy="823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629841" y="2505075"/>
            <a:ext cx="3868198" cy="3684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1270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685800" indent="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2pPr>
            <a:lvl3pPr marL="1143000" indent="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4pPr>
            <a:lvl5pPr marL="20574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5pPr>
            <a:lvl6pPr marL="25146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8" cy="823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8" cy="3684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1270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685800" indent="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2pPr>
            <a:lvl3pPr marL="1143000" indent="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4pPr>
            <a:lvl5pPr marL="20574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5pPr>
            <a:lvl6pPr marL="25146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8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8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298" cy="16001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887391" y="987425"/>
            <a:ext cx="4629298" cy="487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298" cy="381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8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298" cy="16001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3887391" y="987425"/>
            <a:ext cx="4629298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298" cy="381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8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2396398" y="57872"/>
            <a:ext cx="4351198" cy="788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1270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685800" indent="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2pPr>
            <a:lvl3pPr marL="1143000" indent="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4pPr>
            <a:lvl5pPr marL="20574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5pPr>
            <a:lvl6pPr marL="25146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8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4623598" y="2285273"/>
            <a:ext cx="5811898" cy="19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623024" y="370673"/>
            <a:ext cx="5811898" cy="5800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1270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685800" indent="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2pPr>
            <a:lvl3pPr marL="1143000" indent="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4pPr>
            <a:lvl5pPr marL="20574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5pPr>
            <a:lvl6pPr marL="25146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8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 baseline="0"/>
            </a:lvl2pPr>
            <a:lvl3pPr marL="0" marR="0" indent="0" algn="l" rtl="0">
              <a:spcBef>
                <a:spcPts val="0"/>
              </a:spcBef>
              <a:defRPr sz="1800" b="0" i="0" u="none" strike="noStrike" cap="none" baseline="0"/>
            </a:lvl3pPr>
            <a:lvl4pPr marL="0" marR="0" indent="0" algn="l" rtl="0">
              <a:spcBef>
                <a:spcPts val="0"/>
              </a:spcBef>
              <a:defRPr sz="1800" b="0" i="0" u="none" strike="noStrike" cap="none" baseline="0"/>
            </a:lvl4pPr>
            <a:lvl5pPr marL="0" marR="0" indent="0" algn="l" rtl="0">
              <a:spcBef>
                <a:spcPts val="0"/>
              </a:spcBef>
              <a:defRPr sz="1800" b="0" i="0" u="none" strike="noStrike" cap="none" baseline="0"/>
            </a:lvl5pPr>
            <a:lvl6pPr marL="0" marR="0" indent="0" algn="l" rtl="0">
              <a:spcBef>
                <a:spcPts val="0"/>
              </a:spcBef>
              <a:defRPr sz="1800" b="0" i="0" u="none" strike="noStrike" cap="none" baseline="0"/>
            </a:lvl6pPr>
            <a:lvl7pPr marL="0" marR="0" indent="0" algn="l" rtl="0">
              <a:spcBef>
                <a:spcPts val="0"/>
              </a:spcBef>
              <a:defRPr sz="1800" b="0" i="0" u="none" strike="noStrike" cap="none" baseline="0"/>
            </a:lvl7pPr>
            <a:lvl8pPr marL="0" marR="0" indent="0" algn="l" rtl="0">
              <a:spcBef>
                <a:spcPts val="0"/>
              </a:spcBef>
              <a:defRPr sz="1800" b="0" i="0" u="none" strike="noStrike" cap="none" baseline="0"/>
            </a:lvl8pPr>
            <a:lvl9pPr marL="0" marR="0" indent="0" algn="l" rtl="0">
              <a:spcBef>
                <a:spcPts val="0"/>
              </a:spcBef>
              <a:defRPr sz="1800" b="0" i="0" u="none" strike="noStrike" cap="none" baseline="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1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indent="127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685800" marR="0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indent="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8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/>
        </p:nvSpPr>
        <p:spPr>
          <a:xfrm>
            <a:off x="468312" y="2605150"/>
            <a:ext cx="8223300" cy="9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5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Заголовок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36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Подзаголовок презентации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rPr>
              <a:t>Результаты в области компьютерной графики и геометрического моделирования</a:t>
            </a:r>
          </a:p>
        </p:txBody>
      </p:sp>
      <p:sp>
        <p:nvSpPr>
          <p:cNvPr id="90" name="Shape 90"/>
          <p:cNvSpPr/>
          <p:nvPr/>
        </p:nvSpPr>
        <p:spPr>
          <a:xfrm>
            <a:off x="0" y="5029200"/>
            <a:ext cx="9144000" cy="1828499"/>
          </a:xfrm>
          <a:prstGeom prst="rect">
            <a:avLst/>
          </a:prstGeom>
          <a:solidFill>
            <a:srgbClr val="0064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0" y="0"/>
            <a:ext cx="9144000" cy="1185900"/>
          </a:xfrm>
          <a:prstGeom prst="rect">
            <a:avLst/>
          </a:prstGeom>
          <a:solidFill>
            <a:srgbClr val="0064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592425" y="1854824"/>
            <a:ext cx="8223300" cy="24240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r>
              <a:rPr lang="ru-RU" sz="8000" b="1" i="0" u="none" strike="noStrike" cap="none" baseline="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  <a:rtl val="0"/>
              </a:rPr>
              <a:t>НОУ «Химия» 2024/2025</a:t>
            </a:r>
            <a:endParaRPr sz="8000" b="1" i="0" u="none" strike="noStrike" cap="none" baseline="0" dirty="0">
              <a:solidFill>
                <a:srgbClr val="0070C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pic>
        <p:nvPicPr>
          <p:cNvPr id="95" name="Shape 9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2425" y="269850"/>
            <a:ext cx="2175900" cy="610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/>
        </p:nvSpPr>
        <p:spPr>
          <a:xfrm>
            <a:off x="468312" y="2605150"/>
            <a:ext cx="8223300" cy="9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lang="ru-RU" sz="5400" b="0" i="0" u="none" strike="noStrike" cap="none" baseline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Заголовок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lang="ru-RU" sz="3600" b="0" i="0" u="none" strike="noStrike" cap="none" baseline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Подзаголовок презентации</a:t>
            </a:r>
          </a:p>
        </p:txBody>
      </p:sp>
      <p:sp>
        <p:nvSpPr>
          <p:cNvPr id="105" name="Shape 105"/>
          <p:cNvSpPr txBox="1"/>
          <p:nvPr/>
        </p:nvSpPr>
        <p:spPr>
          <a:xfrm>
            <a:off x="468312" y="2605150"/>
            <a:ext cx="8223300" cy="9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ru-RU" sz="3200" b="1" i="0" u="none" strike="noStrike" cap="none" baseline="0">
                <a:solidFill>
                  <a:srgbClr val="F3F3F3"/>
                </a:solidFill>
                <a:latin typeface="Arial"/>
                <a:ea typeface="Arial"/>
                <a:cs typeface="Arial"/>
                <a:sym typeface="Arial"/>
              </a:rPr>
              <a:t>Цифровая 3D-медицина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alibri"/>
              <a:buNone/>
            </a:pPr>
            <a:endParaRPr sz="3000" b="1" i="0" u="none" strike="noStrike" cap="none" baseline="0">
              <a:solidFill>
                <a:srgbClr val="F3F3F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Shape 106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lang="ru-RU" sz="18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Результаты в области компьютерной графики и геометрического моделирования</a:t>
            </a:r>
          </a:p>
        </p:txBody>
      </p:sp>
      <p:sp>
        <p:nvSpPr>
          <p:cNvPr id="107" name="Shape 107"/>
          <p:cNvSpPr/>
          <p:nvPr/>
        </p:nvSpPr>
        <p:spPr>
          <a:xfrm>
            <a:off x="0" y="5562500"/>
            <a:ext cx="9144000" cy="1295400"/>
          </a:xfrm>
          <a:prstGeom prst="rect">
            <a:avLst/>
          </a:prstGeom>
          <a:solidFill>
            <a:srgbClr val="0064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Shape 108"/>
          <p:cNvSpPr/>
          <p:nvPr/>
        </p:nvSpPr>
        <p:spPr>
          <a:xfrm>
            <a:off x="0" y="0"/>
            <a:ext cx="9144000" cy="1185900"/>
          </a:xfrm>
          <a:prstGeom prst="rect">
            <a:avLst/>
          </a:prstGeom>
          <a:solidFill>
            <a:srgbClr val="0064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2" name="Shape 1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2425" y="269850"/>
            <a:ext cx="2175900" cy="610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Объект 4"/>
          <p:cNvSpPr txBox="1">
            <a:spLocks/>
          </p:cNvSpPr>
          <p:nvPr/>
        </p:nvSpPr>
        <p:spPr>
          <a:xfrm>
            <a:off x="467544" y="1484784"/>
            <a:ext cx="8229600" cy="5328592"/>
          </a:xfrm>
          <a:prstGeom prst="rect">
            <a:avLst/>
          </a:prstGeom>
        </p:spPr>
        <p:txBody>
          <a:bodyPr>
            <a:norm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algn="just"/>
            <a:r>
              <a:rPr lang="ru-RU" sz="2400" b="1" dirty="0"/>
              <a:t>9</a:t>
            </a:r>
            <a:r>
              <a:rPr lang="en-US" sz="2400" b="1" dirty="0"/>
              <a:t>-11</a:t>
            </a:r>
            <a:r>
              <a:rPr lang="ru-RU" sz="2400" b="1" dirty="0"/>
              <a:t> классы: </a:t>
            </a:r>
            <a:r>
              <a:rPr lang="ru-RU" sz="2400" dirty="0"/>
              <a:t>секции на базе кафедр </a:t>
            </a:r>
            <a:r>
              <a:rPr lang="ru-RU" sz="2400" b="1" dirty="0"/>
              <a:t>аналитической химии и неорганической химии ННГУ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ru-RU" sz="2400" dirty="0"/>
              <a:t>«Неорганическая химия»,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ru-RU" sz="2400" dirty="0"/>
              <a:t>«Аналитическая химия»,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ru-RU" sz="2400" dirty="0"/>
              <a:t>«Прикладная химия»,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ru-RU" sz="2400" dirty="0"/>
              <a:t>«Медицинская химия»,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ru-RU" sz="2400" dirty="0"/>
              <a:t>«Экологическая химия».</a:t>
            </a:r>
          </a:p>
          <a:p>
            <a:pPr lvl="1" algn="just"/>
            <a:endParaRPr lang="ru-RU" sz="2400" dirty="0"/>
          </a:p>
          <a:p>
            <a:pPr algn="just"/>
            <a:r>
              <a:rPr lang="ru-RU" sz="2400" b="1" dirty="0"/>
              <a:t>11 (только!) классы</a:t>
            </a:r>
            <a:r>
              <a:rPr lang="ru-RU" sz="2400" dirty="0"/>
              <a:t>: секция «Органическая химия» на базе кафедры </a:t>
            </a:r>
            <a:r>
              <a:rPr lang="ru-RU" sz="2400" b="1" dirty="0"/>
              <a:t>органической химии ННГУ</a:t>
            </a:r>
            <a:r>
              <a:rPr lang="ru-RU" sz="2400" dirty="0"/>
              <a:t> и ИМХ.</a:t>
            </a:r>
          </a:p>
          <a:p>
            <a:pPr algn="just"/>
            <a:endParaRPr lang="ru-RU" sz="2000" dirty="0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lang="ru-RU" sz="3600" b="0" i="0" u="none" strike="noStrike" cap="none" baseline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Подзаголовок презентации</a:t>
            </a:r>
          </a:p>
        </p:txBody>
      </p:sp>
      <p:sp>
        <p:nvSpPr>
          <p:cNvPr id="106" name="Shape 106"/>
          <p:cNvSpPr txBox="1"/>
          <p:nvPr/>
        </p:nvSpPr>
        <p:spPr>
          <a:xfrm>
            <a:off x="468312" y="1106216"/>
            <a:ext cx="8223300" cy="44110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lang="ru-RU" sz="2400" b="0" i="0" u="none" strike="noStrike" cap="none" baseline="0" dirty="0">
                <a:solidFill>
                  <a:schemeClr val="tx1"/>
                </a:solidFill>
                <a:sym typeface="Arial"/>
              </a:rPr>
              <a:t>Заняти</a:t>
            </a:r>
            <a:r>
              <a:rPr lang="ru-RU" sz="2400" dirty="0">
                <a:solidFill>
                  <a:schemeClr val="tx1"/>
                </a:solidFill>
              </a:rPr>
              <a:t>я начнутся </a:t>
            </a:r>
            <a:r>
              <a:rPr lang="ru-RU" sz="2400" b="1" dirty="0">
                <a:solidFill>
                  <a:schemeClr val="tx1"/>
                </a:solidFill>
              </a:rPr>
              <a:t>с первой недели октября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endParaRPr lang="ru-RU" sz="2400" b="0" i="0" u="none" strike="noStrike" cap="none" baseline="0" dirty="0">
              <a:solidFill>
                <a:schemeClr val="tx1"/>
              </a:solidFill>
              <a:sym typeface="Arial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lang="ru-RU" sz="2400" b="0" i="0" u="none" strike="noStrike" cap="none" baseline="0" dirty="0">
                <a:solidFill>
                  <a:schemeClr val="tx1"/>
                </a:solidFill>
                <a:sym typeface="Arial"/>
              </a:rPr>
              <a:t>В первом</a:t>
            </a:r>
            <a:r>
              <a:rPr lang="ru-RU" sz="2400" b="0" i="0" u="none" strike="noStrike" cap="none" dirty="0">
                <a:solidFill>
                  <a:schemeClr val="tx1"/>
                </a:solidFill>
                <a:sym typeface="Arial"/>
              </a:rPr>
              <a:t> полугодии – </a:t>
            </a:r>
            <a:r>
              <a:rPr lang="ru-RU" sz="2400" b="1" i="0" u="none" strike="noStrike" cap="none" dirty="0">
                <a:solidFill>
                  <a:schemeClr val="tx1"/>
                </a:solidFill>
                <a:sym typeface="Arial"/>
              </a:rPr>
              <a:t>групповые занятия</a:t>
            </a:r>
            <a:r>
              <a:rPr lang="ru-RU" sz="2400" b="0" i="0" u="none" strike="noStrike" cap="none" dirty="0">
                <a:solidFill>
                  <a:schemeClr val="tx1"/>
                </a:solidFill>
                <a:sym typeface="Arial"/>
              </a:rPr>
              <a:t>:</a:t>
            </a:r>
          </a:p>
          <a:p>
            <a:pPr marL="285750" marR="0" lvl="0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sz="2400" b="0" i="0" u="none" strike="noStrike" cap="none" dirty="0">
                <a:solidFill>
                  <a:schemeClr val="tx1"/>
                </a:solidFill>
                <a:sym typeface="Arial"/>
              </a:rPr>
              <a:t>один раз в неделю или</a:t>
            </a:r>
          </a:p>
          <a:p>
            <a:pPr marL="285750" marR="0" lvl="0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sz="2400" b="0" i="0" u="none" strike="noStrike" cap="none" dirty="0">
                <a:solidFill>
                  <a:schemeClr val="tx1"/>
                </a:solidFill>
                <a:sym typeface="Arial"/>
              </a:rPr>
              <a:t>один раз в две недели</a:t>
            </a:r>
            <a:r>
              <a:rPr lang="en-US" sz="2400" b="0" i="0" u="none" strike="noStrike" cap="none" dirty="0">
                <a:solidFill>
                  <a:schemeClr val="tx1"/>
                </a:solidFill>
                <a:sym typeface="Arial"/>
              </a:rPr>
              <a:t> – </a:t>
            </a:r>
            <a:r>
              <a:rPr lang="ru-RU" sz="2400" b="0" i="1" u="none" strike="noStrike" cap="none" dirty="0">
                <a:solidFill>
                  <a:schemeClr val="tx1"/>
                </a:solidFill>
                <a:sym typeface="Arial"/>
              </a:rPr>
              <a:t>в зависимости от числа желающих.</a:t>
            </a:r>
          </a:p>
          <a:p>
            <a:pPr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</a:pPr>
            <a:r>
              <a:rPr lang="ru-RU" sz="2400" dirty="0">
                <a:solidFill>
                  <a:schemeClr val="tx1"/>
                </a:solidFill>
              </a:rPr>
              <a:t>Продолжительность занятий – 1,5-2 часа.</a:t>
            </a:r>
            <a:endParaRPr lang="ru-RU" sz="2400" b="0" i="0" u="none" strike="noStrike" cap="none" dirty="0">
              <a:solidFill>
                <a:schemeClr val="tx1"/>
              </a:solidFill>
              <a:sym typeface="Arial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endParaRPr lang="ru-RU" sz="2400" baseline="0" dirty="0">
              <a:solidFill>
                <a:schemeClr val="tx1"/>
              </a:solidFill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lang="ru-RU" sz="2400" b="0" i="0" u="none" strike="noStrike" cap="none" dirty="0">
                <a:solidFill>
                  <a:schemeClr val="tx1"/>
                </a:solidFill>
                <a:sym typeface="Arial"/>
              </a:rPr>
              <a:t>Во втором полугодии – </a:t>
            </a:r>
            <a:r>
              <a:rPr lang="ru-RU" sz="2400" b="1" i="0" u="none" strike="noStrike" cap="none" dirty="0">
                <a:solidFill>
                  <a:schemeClr val="tx1"/>
                </a:solidFill>
                <a:sym typeface="Arial"/>
              </a:rPr>
              <a:t>индивидуальные занятия </a:t>
            </a:r>
            <a:r>
              <a:rPr lang="ru-RU" sz="2400" b="0" i="0" u="none" strike="noStrike" cap="none" dirty="0">
                <a:solidFill>
                  <a:schemeClr val="tx1"/>
                </a:solidFill>
                <a:sym typeface="Arial"/>
              </a:rPr>
              <a:t>по графику, </a:t>
            </a:r>
            <a:r>
              <a:rPr lang="ru-RU" sz="2400" dirty="0">
                <a:solidFill>
                  <a:schemeClr val="tx1"/>
                </a:solidFill>
              </a:rPr>
              <a:t>согласованному с руководителем.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endParaRPr lang="ru-RU" sz="2400" dirty="0">
              <a:solidFill>
                <a:schemeClr val="tx1"/>
              </a:solidFill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lang="ru-RU" sz="2400" b="1" dirty="0">
                <a:solidFill>
                  <a:schemeClr val="tx1"/>
                </a:solidFill>
              </a:rPr>
              <a:t>Апрель – городская конференция НОУ.</a:t>
            </a:r>
            <a:endParaRPr lang="ru-RU" sz="2400" b="1" i="0" u="none" strike="noStrike" cap="none" baseline="0" dirty="0">
              <a:solidFill>
                <a:srgbClr val="FFFFFF"/>
              </a:solidFill>
              <a:sym typeface="Arial"/>
            </a:endParaRPr>
          </a:p>
        </p:txBody>
      </p:sp>
      <p:sp>
        <p:nvSpPr>
          <p:cNvPr id="107" name="Shape 107"/>
          <p:cNvSpPr/>
          <p:nvPr/>
        </p:nvSpPr>
        <p:spPr>
          <a:xfrm>
            <a:off x="0" y="5562500"/>
            <a:ext cx="9144000" cy="1295400"/>
          </a:xfrm>
          <a:prstGeom prst="rect">
            <a:avLst/>
          </a:prstGeom>
          <a:solidFill>
            <a:srgbClr val="0064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Shape 108"/>
          <p:cNvSpPr/>
          <p:nvPr/>
        </p:nvSpPr>
        <p:spPr>
          <a:xfrm>
            <a:off x="0" y="0"/>
            <a:ext cx="9144000" cy="1185900"/>
          </a:xfrm>
          <a:prstGeom prst="rect">
            <a:avLst/>
          </a:prstGeom>
          <a:solidFill>
            <a:srgbClr val="0064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2" name="Shape 1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2425" y="269850"/>
            <a:ext cx="2175900" cy="610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5610968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lang="ru-RU" sz="3600" b="0" i="0" u="none" strike="noStrike" cap="none" baseline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Подзаголовок презентации</a:t>
            </a:r>
          </a:p>
        </p:txBody>
      </p:sp>
      <p:sp>
        <p:nvSpPr>
          <p:cNvPr id="106" name="Shape 106"/>
          <p:cNvSpPr txBox="1"/>
          <p:nvPr/>
        </p:nvSpPr>
        <p:spPr>
          <a:xfrm>
            <a:off x="323528" y="1131698"/>
            <a:ext cx="8424936" cy="443080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lang="ru-RU" sz="2300" b="1" i="0" u="none" strike="noStrike" cap="none" baseline="0" dirty="0">
                <a:solidFill>
                  <a:schemeClr val="tx1"/>
                </a:solidFill>
                <a:sym typeface="Arial"/>
              </a:rPr>
              <a:t>На занятиях мы </a:t>
            </a:r>
            <a:r>
              <a:rPr lang="ru-RU" sz="2300" b="1" i="0" u="none" strike="noStrike" cap="none" baseline="0" dirty="0">
                <a:solidFill>
                  <a:srgbClr val="FF0000"/>
                </a:solidFill>
                <a:sym typeface="Arial"/>
              </a:rPr>
              <a:t>НЕ занимаемся</a:t>
            </a:r>
            <a:r>
              <a:rPr lang="ru-RU" sz="2300" b="1" i="0" u="none" strike="noStrike" cap="none" baseline="0" dirty="0">
                <a:solidFill>
                  <a:schemeClr val="tx1"/>
                </a:solidFill>
                <a:sym typeface="Arial"/>
              </a:rPr>
              <a:t>: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endParaRPr lang="ru-RU" sz="2300" b="1" dirty="0">
              <a:solidFill>
                <a:schemeClr val="tx1"/>
              </a:solidFill>
            </a:endParaRPr>
          </a:p>
          <a:p>
            <a:pPr marL="457200" marR="0" lvl="0" indent="-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ru-RU" sz="2300" i="0" u="none" strike="noStrike" cap="none" baseline="0" dirty="0">
                <a:solidFill>
                  <a:srgbClr val="FF0000"/>
                </a:solidFill>
                <a:sym typeface="Arial"/>
              </a:rPr>
              <a:t>написанием рефератов и подготовкой </a:t>
            </a:r>
            <a:r>
              <a:rPr lang="ru-RU" sz="2300" b="1" i="0" u="none" strike="noStrike" cap="none" baseline="0" dirty="0">
                <a:solidFill>
                  <a:srgbClr val="FF0000"/>
                </a:solidFill>
                <a:sym typeface="Arial"/>
              </a:rPr>
              <a:t>любых</a:t>
            </a:r>
            <a:r>
              <a:rPr lang="ru-RU" sz="2300" i="0" u="none" strike="noStrike" cap="none" baseline="0" dirty="0">
                <a:solidFill>
                  <a:srgbClr val="FF0000"/>
                </a:solidFill>
                <a:sym typeface="Arial"/>
              </a:rPr>
              <a:t> </a:t>
            </a:r>
            <a:r>
              <a:rPr lang="ru-RU" sz="2300" dirty="0">
                <a:solidFill>
                  <a:srgbClr val="FF0000"/>
                </a:solidFill>
              </a:rPr>
              <a:t>проектов для защиты в школе</a:t>
            </a:r>
            <a:r>
              <a:rPr lang="ru-RU" sz="2300" i="0" u="none" strike="noStrike" cap="none" baseline="0" dirty="0">
                <a:solidFill>
                  <a:srgbClr val="FF0000"/>
                </a:solidFill>
                <a:sym typeface="Arial"/>
              </a:rPr>
              <a:t>;</a:t>
            </a:r>
          </a:p>
          <a:p>
            <a:pPr marL="457200" marR="0" lvl="0" indent="-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ru-RU" sz="2300" dirty="0">
                <a:solidFill>
                  <a:srgbClr val="FF0000"/>
                </a:solidFill>
              </a:rPr>
              <a:t>подготовкой к олимпиадам любого уровня;</a:t>
            </a:r>
          </a:p>
          <a:p>
            <a:pPr marL="457200" marR="0" lvl="0" indent="-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ru-RU" sz="2300" i="0" u="none" strike="noStrike" cap="none" baseline="0" dirty="0">
                <a:solidFill>
                  <a:srgbClr val="FF0000"/>
                </a:solidFill>
                <a:sym typeface="Arial"/>
              </a:rPr>
              <a:t>подготовкой к ЕГ</a:t>
            </a:r>
            <a:r>
              <a:rPr lang="ru-RU" sz="2300" dirty="0">
                <a:solidFill>
                  <a:srgbClr val="FF0000"/>
                </a:solidFill>
              </a:rPr>
              <a:t>Э и ГИА.</a:t>
            </a:r>
          </a:p>
          <a:p>
            <a:pPr marL="457200" marR="0" lvl="0" indent="-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+mj-lt"/>
              <a:buAutoNum type="arabicPeriod"/>
            </a:pPr>
            <a:endParaRPr lang="ru-RU" sz="2300" dirty="0">
              <a:solidFill>
                <a:schemeClr val="tx1"/>
              </a:solidFill>
            </a:endParaRPr>
          </a:p>
          <a:p>
            <a:pPr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</a:pPr>
            <a:r>
              <a:rPr lang="ru-RU" sz="2300" dirty="0">
                <a:solidFill>
                  <a:srgbClr val="0070C0"/>
                </a:solidFill>
              </a:rPr>
              <a:t>На групповых занятиях </a:t>
            </a:r>
            <a:r>
              <a:rPr lang="ru-RU" sz="2300" dirty="0">
                <a:solidFill>
                  <a:schemeClr val="tx1"/>
                </a:solidFill>
              </a:rPr>
              <a:t>изучаем основы эксперимента по профилю кафедры и углубляем теоретические знания.</a:t>
            </a:r>
          </a:p>
          <a:p>
            <a:pPr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</a:pPr>
            <a:r>
              <a:rPr lang="ru-RU" sz="2300" dirty="0">
                <a:solidFill>
                  <a:srgbClr val="0070C0"/>
                </a:solidFill>
              </a:rPr>
              <a:t>На индивидуальных занятиях </a:t>
            </a:r>
            <a:r>
              <a:rPr lang="ru-RU" sz="2300" dirty="0">
                <a:solidFill>
                  <a:schemeClr val="tx1"/>
                </a:solidFill>
              </a:rPr>
              <a:t>планируем и выполняем индивидуальные экспериментальные работы </a:t>
            </a:r>
            <a:r>
              <a:rPr lang="ru-RU" sz="2300" b="1" dirty="0">
                <a:solidFill>
                  <a:schemeClr val="tx1"/>
                </a:solidFill>
              </a:rPr>
              <a:t>исследовательского характера </a:t>
            </a:r>
            <a:r>
              <a:rPr lang="ru-RU" sz="2300" dirty="0">
                <a:solidFill>
                  <a:schemeClr val="tx1"/>
                </a:solidFill>
              </a:rPr>
              <a:t>к городской конференции.</a:t>
            </a:r>
            <a:endParaRPr lang="ru-RU" sz="2300" i="0" u="none" strike="noStrike" cap="none" baseline="0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107" name="Shape 107"/>
          <p:cNvSpPr/>
          <p:nvPr/>
        </p:nvSpPr>
        <p:spPr>
          <a:xfrm>
            <a:off x="0" y="5562500"/>
            <a:ext cx="9144000" cy="1295400"/>
          </a:xfrm>
          <a:prstGeom prst="rect">
            <a:avLst/>
          </a:prstGeom>
          <a:solidFill>
            <a:srgbClr val="0064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Shape 108"/>
          <p:cNvSpPr/>
          <p:nvPr/>
        </p:nvSpPr>
        <p:spPr>
          <a:xfrm>
            <a:off x="0" y="0"/>
            <a:ext cx="9144000" cy="1185900"/>
          </a:xfrm>
          <a:prstGeom prst="rect">
            <a:avLst/>
          </a:prstGeom>
          <a:solidFill>
            <a:srgbClr val="0064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2" name="Shape 1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2425" y="269850"/>
            <a:ext cx="2175900" cy="610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3894563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lang="ru-RU" sz="3600" b="0" i="0" u="none" strike="noStrike" cap="none" baseline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Подзаголовок презентации</a:t>
            </a:r>
          </a:p>
        </p:txBody>
      </p:sp>
      <p:sp>
        <p:nvSpPr>
          <p:cNvPr id="107" name="Shape 107"/>
          <p:cNvSpPr/>
          <p:nvPr/>
        </p:nvSpPr>
        <p:spPr>
          <a:xfrm>
            <a:off x="0" y="5562500"/>
            <a:ext cx="9144000" cy="1295400"/>
          </a:xfrm>
          <a:prstGeom prst="rect">
            <a:avLst/>
          </a:prstGeom>
          <a:solidFill>
            <a:srgbClr val="0064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Shape 108"/>
          <p:cNvSpPr/>
          <p:nvPr/>
        </p:nvSpPr>
        <p:spPr>
          <a:xfrm>
            <a:off x="0" y="0"/>
            <a:ext cx="9144000" cy="1185900"/>
          </a:xfrm>
          <a:prstGeom prst="rect">
            <a:avLst/>
          </a:prstGeom>
          <a:solidFill>
            <a:srgbClr val="0064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2" name="Shape 1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2425" y="269850"/>
            <a:ext cx="2175900" cy="6105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467544" y="1124744"/>
            <a:ext cx="7886700" cy="4437756"/>
          </a:xfrm>
          <a:prstGeom prst="rect">
            <a:avLst/>
          </a:prstGeom>
        </p:spPr>
        <p:txBody>
          <a:bodyPr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r>
              <a:rPr lang="ru-RU" sz="2400" b="1" dirty="0"/>
              <a:t>Кафедра аналитической химии:</a:t>
            </a:r>
          </a:p>
          <a:p>
            <a:endParaRPr lang="ru-RU" sz="2400" b="1" dirty="0"/>
          </a:p>
          <a:p>
            <a:pPr lvl="1"/>
            <a:r>
              <a:rPr lang="ru-RU" sz="2400" dirty="0"/>
              <a:t>к.х.н., доцент</a:t>
            </a:r>
          </a:p>
          <a:p>
            <a:pPr lvl="1"/>
            <a:r>
              <a:rPr lang="ru-RU" sz="2400" b="1" dirty="0" err="1"/>
              <a:t>Абражеев</a:t>
            </a:r>
            <a:r>
              <a:rPr lang="ru-RU" sz="2400" b="1" dirty="0"/>
              <a:t> Ростислав Владиславович</a:t>
            </a:r>
          </a:p>
          <a:p>
            <a:pPr lvl="1"/>
            <a:r>
              <a:rPr lang="ru-RU" sz="2400" dirty="0"/>
              <a:t>занятия </a:t>
            </a:r>
            <a:r>
              <a:rPr lang="ru-RU" sz="2400" dirty="0">
                <a:solidFill>
                  <a:srgbClr val="FF0000"/>
                </a:solidFill>
              </a:rPr>
              <a:t>по пятницам (</a:t>
            </a:r>
            <a:r>
              <a:rPr lang="ru-RU" sz="2400" b="1" dirty="0">
                <a:solidFill>
                  <a:srgbClr val="FF0000"/>
                </a:solidFill>
              </a:rPr>
              <a:t>с 4 октября</a:t>
            </a:r>
            <a:r>
              <a:rPr lang="ru-RU" sz="2400" dirty="0">
                <a:solidFill>
                  <a:srgbClr val="FF0000"/>
                </a:solidFill>
              </a:rPr>
              <a:t>), в 18</a:t>
            </a:r>
            <a:r>
              <a:rPr lang="ru-RU" sz="2400" u="sng" baseline="30000" dirty="0">
                <a:solidFill>
                  <a:srgbClr val="FF0000"/>
                </a:solidFill>
              </a:rPr>
              <a:t>00</a:t>
            </a:r>
          </a:p>
          <a:p>
            <a:pPr lvl="1"/>
            <a:r>
              <a:rPr lang="ru-RU" sz="2400" dirty="0"/>
              <a:t>(</a:t>
            </a:r>
            <a:r>
              <a:rPr lang="en-US" sz="2400" dirty="0"/>
              <a:t>V </a:t>
            </a:r>
            <a:r>
              <a:rPr lang="ru-RU" sz="2400" dirty="0"/>
              <a:t>корпус ННГУ, 3 этаж, лаб. 317)</a:t>
            </a:r>
          </a:p>
          <a:p>
            <a:pPr lvl="1"/>
            <a:endParaRPr lang="ru-RU" sz="2400" dirty="0"/>
          </a:p>
          <a:p>
            <a:pPr lvl="1"/>
            <a:r>
              <a:rPr lang="ru-RU" sz="2400" dirty="0"/>
              <a:t>ассистент</a:t>
            </a:r>
          </a:p>
          <a:p>
            <a:pPr lvl="1"/>
            <a:r>
              <a:rPr lang="ru-RU" sz="2400" b="1" dirty="0"/>
              <a:t>Бахметьев Максим Олегович</a:t>
            </a:r>
          </a:p>
          <a:p>
            <a:pPr lvl="1"/>
            <a:r>
              <a:rPr lang="ru-RU" sz="2400" dirty="0"/>
              <a:t>занятия </a:t>
            </a:r>
            <a:r>
              <a:rPr lang="ru-RU" sz="2400" dirty="0">
                <a:solidFill>
                  <a:srgbClr val="FF0000"/>
                </a:solidFill>
              </a:rPr>
              <a:t>по вторникам (</a:t>
            </a:r>
            <a:r>
              <a:rPr lang="ru-RU" sz="2400" b="1" dirty="0">
                <a:solidFill>
                  <a:srgbClr val="FF0000"/>
                </a:solidFill>
              </a:rPr>
              <a:t>с 1 октября</a:t>
            </a:r>
            <a:r>
              <a:rPr lang="ru-RU" sz="2400" dirty="0">
                <a:solidFill>
                  <a:srgbClr val="FF0000"/>
                </a:solidFill>
              </a:rPr>
              <a:t>), в 16</a:t>
            </a:r>
            <a:r>
              <a:rPr lang="ru-RU" sz="2400" u="sng" baseline="30000" dirty="0">
                <a:solidFill>
                  <a:srgbClr val="FF0000"/>
                </a:solidFill>
              </a:rPr>
              <a:t>20</a:t>
            </a:r>
          </a:p>
          <a:p>
            <a:pPr lvl="1"/>
            <a:r>
              <a:rPr lang="ru-RU" sz="2400" dirty="0"/>
              <a:t>(</a:t>
            </a:r>
            <a:r>
              <a:rPr lang="en-US" sz="2400" dirty="0"/>
              <a:t>V </a:t>
            </a:r>
            <a:r>
              <a:rPr lang="ru-RU" sz="2400" dirty="0"/>
              <a:t>корпус ННГУ, 3 этаж, лаб. 319)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428" y="1484784"/>
            <a:ext cx="1766020" cy="1766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DCEE55D-A55F-F47A-5C4B-8CD3E1F42B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27851" y="3549182"/>
            <a:ext cx="1787315" cy="179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705502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lang="ru-RU" sz="36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Подзаголовок презентации</a:t>
            </a:r>
          </a:p>
        </p:txBody>
      </p:sp>
      <p:sp>
        <p:nvSpPr>
          <p:cNvPr id="107" name="Shape 107"/>
          <p:cNvSpPr/>
          <p:nvPr/>
        </p:nvSpPr>
        <p:spPr>
          <a:xfrm>
            <a:off x="0" y="5562500"/>
            <a:ext cx="9144000" cy="1295400"/>
          </a:xfrm>
          <a:prstGeom prst="rect">
            <a:avLst/>
          </a:prstGeom>
          <a:solidFill>
            <a:srgbClr val="0064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Shape 108"/>
          <p:cNvSpPr/>
          <p:nvPr/>
        </p:nvSpPr>
        <p:spPr>
          <a:xfrm>
            <a:off x="0" y="0"/>
            <a:ext cx="9144000" cy="1185900"/>
          </a:xfrm>
          <a:prstGeom prst="rect">
            <a:avLst/>
          </a:prstGeom>
          <a:solidFill>
            <a:srgbClr val="0064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2" name="Shape 1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2425" y="269850"/>
            <a:ext cx="2175900" cy="6105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467544" y="1124744"/>
            <a:ext cx="7886700" cy="4353216"/>
          </a:xfrm>
          <a:prstGeom prst="rect">
            <a:avLst/>
          </a:prstGeom>
        </p:spPr>
        <p:txBody>
          <a:bodyPr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lvl="1"/>
            <a:r>
              <a:rPr lang="ru-RU" sz="2400" b="1" dirty="0"/>
              <a:t>Кафедра органической химии:</a:t>
            </a:r>
          </a:p>
          <a:p>
            <a:pPr lvl="1"/>
            <a:r>
              <a:rPr lang="ru-RU" sz="2400" dirty="0"/>
              <a:t>к.х.н., доцент</a:t>
            </a:r>
          </a:p>
          <a:p>
            <a:pPr lvl="1"/>
            <a:r>
              <a:rPr lang="ru-RU" sz="2400" b="1" dirty="0"/>
              <a:t>Кузнецова Юлия Леонидовна</a:t>
            </a:r>
          </a:p>
          <a:p>
            <a:pPr lvl="1"/>
            <a:r>
              <a:rPr lang="ru-RU" sz="2400" dirty="0"/>
              <a:t>занятия </a:t>
            </a:r>
            <a:r>
              <a:rPr lang="ru-RU" sz="2400" dirty="0">
                <a:solidFill>
                  <a:srgbClr val="FF0000"/>
                </a:solidFill>
              </a:rPr>
              <a:t>по четвергам (с 10 октября),</a:t>
            </a:r>
          </a:p>
          <a:p>
            <a:pPr lvl="1"/>
            <a:r>
              <a:rPr lang="ru-RU" sz="2400" dirty="0">
                <a:solidFill>
                  <a:srgbClr val="FF0000"/>
                </a:solidFill>
              </a:rPr>
              <a:t>с 16:00</a:t>
            </a:r>
            <a:r>
              <a:rPr lang="ru-RU" sz="2400" dirty="0"/>
              <a:t> (</a:t>
            </a:r>
            <a:r>
              <a:rPr lang="ru-RU" sz="2400" dirty="0">
                <a:solidFill>
                  <a:srgbClr val="FF0000"/>
                </a:solidFill>
              </a:rPr>
              <a:t>только 11 класс!</a:t>
            </a:r>
            <a:r>
              <a:rPr lang="ru-RU" sz="2400" dirty="0"/>
              <a:t>)</a:t>
            </a:r>
          </a:p>
          <a:p>
            <a:pPr lvl="1"/>
            <a:r>
              <a:rPr lang="ru-RU" sz="2400" dirty="0"/>
              <a:t>(</a:t>
            </a:r>
            <a:r>
              <a:rPr lang="en-US" sz="2400" dirty="0"/>
              <a:t>II </a:t>
            </a:r>
            <a:r>
              <a:rPr lang="ru-RU" sz="2400" dirty="0"/>
              <a:t>корпус ННГУ, 4 этаж, лаб. </a:t>
            </a:r>
            <a:r>
              <a:rPr lang="ru-RU" sz="2400"/>
              <a:t>435)</a:t>
            </a:r>
            <a:endParaRPr lang="ru-RU" sz="2400" dirty="0"/>
          </a:p>
          <a:p>
            <a:pPr lvl="1"/>
            <a:r>
              <a:rPr lang="ru-RU" sz="2400" b="1" dirty="0"/>
              <a:t>Кафедра неорганической химии:</a:t>
            </a:r>
          </a:p>
          <a:p>
            <a:pPr lvl="1"/>
            <a:r>
              <a:rPr lang="ru-RU" sz="2400" dirty="0"/>
              <a:t>лаборант </a:t>
            </a:r>
          </a:p>
          <a:p>
            <a:pPr lvl="1"/>
            <a:r>
              <a:rPr lang="ru-RU" sz="2400" dirty="0"/>
              <a:t>Федотова Ирина Геннадьевна</a:t>
            </a:r>
          </a:p>
          <a:p>
            <a:pPr lvl="1"/>
            <a:r>
              <a:rPr lang="ru-RU" sz="2400" dirty="0"/>
              <a:t>занятия </a:t>
            </a:r>
            <a:r>
              <a:rPr lang="ru-RU" sz="2400" dirty="0">
                <a:solidFill>
                  <a:srgbClr val="FF0000"/>
                </a:solidFill>
              </a:rPr>
              <a:t>по четвергам (с 3 октября),</a:t>
            </a:r>
          </a:p>
          <a:p>
            <a:pPr lvl="1"/>
            <a:r>
              <a:rPr lang="ru-RU" sz="2400" dirty="0">
                <a:solidFill>
                  <a:srgbClr val="FF0000"/>
                </a:solidFill>
              </a:rPr>
              <a:t>с 14:40</a:t>
            </a:r>
          </a:p>
          <a:p>
            <a:pPr lvl="1"/>
            <a:r>
              <a:rPr lang="ru-RU" sz="2400" dirty="0"/>
              <a:t>(</a:t>
            </a:r>
            <a:r>
              <a:rPr lang="en-US" sz="2400" dirty="0"/>
              <a:t>V </a:t>
            </a:r>
            <a:r>
              <a:rPr lang="ru-RU" sz="2400" dirty="0"/>
              <a:t>корпус ННГУ, 2 этаж, лаб. 209)</a:t>
            </a: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390" y="1380040"/>
            <a:ext cx="1471066" cy="1885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B44CC98-2BFE-FB3C-9C61-22D74E15A3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05390" y="3765021"/>
            <a:ext cx="1536459" cy="1536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943608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lang="ru-RU" sz="3600" b="0" i="0" u="none" strike="noStrike" cap="none" baseline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Подзаголовок презентации</a:t>
            </a:r>
          </a:p>
        </p:txBody>
      </p:sp>
      <p:sp>
        <p:nvSpPr>
          <p:cNvPr id="107" name="Shape 107"/>
          <p:cNvSpPr/>
          <p:nvPr/>
        </p:nvSpPr>
        <p:spPr>
          <a:xfrm>
            <a:off x="0" y="5562500"/>
            <a:ext cx="9144000" cy="1295400"/>
          </a:xfrm>
          <a:prstGeom prst="rect">
            <a:avLst/>
          </a:prstGeom>
          <a:solidFill>
            <a:srgbClr val="0064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Shape 108"/>
          <p:cNvSpPr/>
          <p:nvPr/>
        </p:nvSpPr>
        <p:spPr>
          <a:xfrm>
            <a:off x="0" y="0"/>
            <a:ext cx="9144000" cy="1185900"/>
          </a:xfrm>
          <a:prstGeom prst="rect">
            <a:avLst/>
          </a:prstGeom>
          <a:solidFill>
            <a:srgbClr val="0064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2" name="Shape 1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2425" y="269850"/>
            <a:ext cx="2175900" cy="6105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558140" y="1268760"/>
            <a:ext cx="8223299" cy="3345104"/>
          </a:xfrm>
          <a:prstGeom prst="rect">
            <a:avLst/>
          </a:prstGeom>
        </p:spPr>
        <p:txBody>
          <a:bodyPr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r>
              <a:rPr lang="ru-RU" sz="2400" dirty="0"/>
              <a:t>На занятиях с собой </a:t>
            </a:r>
            <a:r>
              <a:rPr lang="ru-RU" sz="2400" b="1" dirty="0"/>
              <a:t>необходимо иметь: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халат;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полотенце для рук;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девочкам с длинными волосами – заколку для волос;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тетрадь;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ручку;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сменную обувь (желательно).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/>
          </a:p>
          <a:p>
            <a:r>
              <a:rPr lang="ru-RU" sz="2400" dirty="0">
                <a:solidFill>
                  <a:srgbClr val="FF0000"/>
                </a:solidFill>
              </a:rPr>
              <a:t>Не забудьте паспорт для прохода через пункт охраны!</a:t>
            </a:r>
          </a:p>
          <a:p>
            <a:pPr algn="ctr"/>
            <a:r>
              <a:rPr lang="ru-RU" sz="2400" dirty="0">
                <a:solidFill>
                  <a:srgbClr val="002060"/>
                </a:solidFill>
              </a:rPr>
              <a:t>С вопросами можно обращаться </a:t>
            </a:r>
            <a:r>
              <a:rPr lang="en-US" sz="2400" b="1" dirty="0">
                <a:solidFill>
                  <a:srgbClr val="002060"/>
                </a:solidFill>
              </a:rPr>
              <a:t>abrazheev@chem.unn.ru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365722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391</Words>
  <Application>Microsoft Office PowerPoint</Application>
  <PresentationFormat>Экран (4:3)</PresentationFormat>
  <Paragraphs>72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Rost</dc:creator>
  <cp:lastModifiedBy>Abrazheev</cp:lastModifiedBy>
  <cp:revision>40</cp:revision>
  <dcterms:modified xsi:type="dcterms:W3CDTF">2024-09-18T13:07:35Z</dcterms:modified>
</cp:coreProperties>
</file>